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ldx" ContentType="application/vnd.openxmlformats-officedocument.presentationml.slide"/>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93" r:id="rId3"/>
    <p:sldId id="317" r:id="rId4"/>
    <p:sldId id="257" r:id="rId5"/>
    <p:sldId id="262" r:id="rId6"/>
    <p:sldId id="300" r:id="rId7"/>
    <p:sldId id="267" r:id="rId8"/>
    <p:sldId id="268" r:id="rId9"/>
    <p:sldId id="269" r:id="rId10"/>
    <p:sldId id="270" r:id="rId11"/>
    <p:sldId id="271" r:id="rId12"/>
    <p:sldId id="313" r:id="rId13"/>
    <p:sldId id="272" r:id="rId14"/>
    <p:sldId id="314" r:id="rId15"/>
    <p:sldId id="273" r:id="rId16"/>
    <p:sldId id="299" r:id="rId17"/>
    <p:sldId id="311" r:id="rId18"/>
    <p:sldId id="312" r:id="rId19"/>
    <p:sldId id="274" r:id="rId20"/>
    <p:sldId id="266" r:id="rId21"/>
    <p:sldId id="260" r:id="rId22"/>
    <p:sldId id="275" r:id="rId23"/>
    <p:sldId id="258" r:id="rId24"/>
    <p:sldId id="295" r:id="rId25"/>
    <p:sldId id="296" r:id="rId26"/>
    <p:sldId id="276" r:id="rId27"/>
    <p:sldId id="277" r:id="rId28"/>
    <p:sldId id="279" r:id="rId29"/>
    <p:sldId id="259" r:id="rId30"/>
    <p:sldId id="290" r:id="rId31"/>
    <p:sldId id="291" r:id="rId32"/>
    <p:sldId id="292" r:id="rId33"/>
    <p:sldId id="261" r:id="rId34"/>
    <p:sldId id="263" r:id="rId35"/>
    <p:sldId id="297" r:id="rId36"/>
    <p:sldId id="298" r:id="rId37"/>
    <p:sldId id="301" r:id="rId38"/>
    <p:sldId id="294" r:id="rId39"/>
    <p:sldId id="302" r:id="rId40"/>
    <p:sldId id="303" r:id="rId41"/>
    <p:sldId id="306" r:id="rId42"/>
    <p:sldId id="305" r:id="rId43"/>
    <p:sldId id="310" r:id="rId44"/>
    <p:sldId id="307" r:id="rId45"/>
    <p:sldId id="264" r:id="rId46"/>
    <p:sldId id="309" r:id="rId47"/>
    <p:sldId id="308" r:id="rId48"/>
    <p:sldId id="265" r:id="rId49"/>
    <p:sldId id="31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1D2B04-BF4B-429F-97C3-BE849FF2CB27}" type="datetimeFigureOut">
              <a:rPr lang="en-GB" smtClean="0"/>
              <a:t>19/02/2025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DF21DE-05D8-43CC-8FA0-062D99999F5B}" type="slidenum">
              <a:rPr lang="en-GB" smtClean="0"/>
              <a:t>‹#›</a:t>
            </a:fld>
            <a:endParaRPr lang="en-GB" dirty="0"/>
          </a:p>
        </p:txBody>
      </p:sp>
    </p:spTree>
    <p:extLst>
      <p:ext uri="{BB962C8B-B14F-4D97-AF65-F5344CB8AC3E}">
        <p14:creationId xmlns:p14="http://schemas.microsoft.com/office/powerpoint/2010/main" val="2523445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Pelcon device is semi-automated, a golf-ball typewriter to the fully automated device's word processor</a:t>
            </a:r>
          </a:p>
        </p:txBody>
      </p:sp>
      <p:sp>
        <p:nvSpPr>
          <p:cNvPr id="4" name="Slide Number Placeholder 3"/>
          <p:cNvSpPr>
            <a:spLocks noGrp="1"/>
          </p:cNvSpPr>
          <p:nvPr>
            <p:ph type="sldNum" sz="quarter" idx="5"/>
          </p:nvPr>
        </p:nvSpPr>
        <p:spPr/>
        <p:txBody>
          <a:bodyPr/>
          <a:lstStyle/>
          <a:p>
            <a:fld id="{80DF21DE-05D8-43CC-8FA0-062D99999F5B}" type="slidenum">
              <a:rPr lang="en-GB" smtClean="0"/>
              <a:t>4</a:t>
            </a:fld>
            <a:endParaRPr lang="en-GB" dirty="0"/>
          </a:p>
        </p:txBody>
      </p:sp>
    </p:spTree>
    <p:extLst>
      <p:ext uri="{BB962C8B-B14F-4D97-AF65-F5344CB8AC3E}">
        <p14:creationId xmlns:p14="http://schemas.microsoft.com/office/powerpoint/2010/main" val="3615749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make and sell stepping stages, it is best to reference an independent assessment</a:t>
            </a:r>
          </a:p>
        </p:txBody>
      </p:sp>
      <p:sp>
        <p:nvSpPr>
          <p:cNvPr id="4" name="Slide Number Placeholder 3"/>
          <p:cNvSpPr>
            <a:spLocks noGrp="1"/>
          </p:cNvSpPr>
          <p:nvPr>
            <p:ph type="sldNum" sz="quarter" idx="5"/>
          </p:nvPr>
        </p:nvSpPr>
        <p:spPr/>
        <p:txBody>
          <a:bodyPr/>
          <a:lstStyle/>
          <a:p>
            <a:fld id="{80DF21DE-05D8-43CC-8FA0-062D99999F5B}" type="slidenum">
              <a:rPr lang="en-GB" smtClean="0"/>
              <a:t>13</a:t>
            </a:fld>
            <a:endParaRPr lang="en-GB" dirty="0"/>
          </a:p>
        </p:txBody>
      </p:sp>
    </p:spTree>
    <p:extLst>
      <p:ext uri="{BB962C8B-B14F-4D97-AF65-F5344CB8AC3E}">
        <p14:creationId xmlns:p14="http://schemas.microsoft.com/office/powerpoint/2010/main" val="3805702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PETROG software combined with scanner image: example</a:t>
            </a:r>
          </a:p>
        </p:txBody>
      </p:sp>
      <p:sp>
        <p:nvSpPr>
          <p:cNvPr id="4" name="Slide Number Placeholder 3"/>
          <p:cNvSpPr>
            <a:spLocks noGrp="1"/>
          </p:cNvSpPr>
          <p:nvPr>
            <p:ph type="sldNum" sz="quarter" idx="5"/>
          </p:nvPr>
        </p:nvSpPr>
        <p:spPr/>
        <p:txBody>
          <a:bodyPr/>
          <a:lstStyle/>
          <a:p>
            <a:fld id="{FBE6854F-37C8-494C-9CF6-91AE6E8DC68F}" type="slidenum">
              <a:rPr lang="en-GB" smtClean="0"/>
              <a:t>30</a:t>
            </a:fld>
            <a:endParaRPr lang="en-GB" dirty="0"/>
          </a:p>
        </p:txBody>
      </p:sp>
    </p:spTree>
    <p:extLst>
      <p:ext uri="{BB962C8B-B14F-4D97-AF65-F5344CB8AC3E}">
        <p14:creationId xmlns:p14="http://schemas.microsoft.com/office/powerpoint/2010/main" val="1705872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BE6854F-37C8-494C-9CF6-91AE6E8DC68F}" type="slidenum">
              <a:rPr lang="en-GB" smtClean="0"/>
              <a:t>31</a:t>
            </a:fld>
            <a:endParaRPr lang="en-GB" dirty="0"/>
          </a:p>
        </p:txBody>
      </p:sp>
    </p:spTree>
    <p:extLst>
      <p:ext uri="{BB962C8B-B14F-4D97-AF65-F5344CB8AC3E}">
        <p14:creationId xmlns:p14="http://schemas.microsoft.com/office/powerpoint/2010/main" val="145115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BE6854F-37C8-494C-9CF6-91AE6E8DC68F}" type="slidenum">
              <a:rPr lang="en-GB" smtClean="0"/>
              <a:t>32</a:t>
            </a:fld>
            <a:endParaRPr lang="en-GB" dirty="0"/>
          </a:p>
        </p:txBody>
      </p:sp>
    </p:spTree>
    <p:extLst>
      <p:ext uri="{BB962C8B-B14F-4D97-AF65-F5344CB8AC3E}">
        <p14:creationId xmlns:p14="http://schemas.microsoft.com/office/powerpoint/2010/main" val="3527056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'Adds' is perhaps stretching the point, because we could already do this, but scanners do make it simpler.</a:t>
            </a:r>
          </a:p>
        </p:txBody>
      </p:sp>
      <p:sp>
        <p:nvSpPr>
          <p:cNvPr id="4" name="Slide Number Placeholder 3"/>
          <p:cNvSpPr>
            <a:spLocks noGrp="1"/>
          </p:cNvSpPr>
          <p:nvPr>
            <p:ph type="sldNum" sz="quarter" idx="5"/>
          </p:nvPr>
        </p:nvSpPr>
        <p:spPr/>
        <p:txBody>
          <a:bodyPr/>
          <a:lstStyle/>
          <a:p>
            <a:fld id="{80DF21DE-05D8-43CC-8FA0-062D99999F5B}" type="slidenum">
              <a:rPr lang="en-GB" smtClean="0"/>
              <a:t>34</a:t>
            </a:fld>
            <a:endParaRPr lang="en-GB" dirty="0"/>
          </a:p>
        </p:txBody>
      </p:sp>
    </p:spTree>
    <p:extLst>
      <p:ext uri="{BB962C8B-B14F-4D97-AF65-F5344CB8AC3E}">
        <p14:creationId xmlns:p14="http://schemas.microsoft.com/office/powerpoint/2010/main" val="2573182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09ABE-65A7-E8FF-7210-5768620331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4D0B39-0CAF-B19D-5947-0C6F1325E7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A2C4CD-C3EF-B2EA-FE3E-48C5266DACB3}"/>
              </a:ext>
            </a:extLst>
          </p:cNvPr>
          <p:cNvSpPr>
            <a:spLocks noGrp="1"/>
          </p:cNvSpPr>
          <p:nvPr>
            <p:ph type="body" idx="1"/>
          </p:nvPr>
        </p:nvSpPr>
        <p:spPr/>
        <p:txBody>
          <a:bodyPr/>
          <a:lstStyle/>
          <a:p>
            <a:r>
              <a:rPr lang="en-GB" dirty="0"/>
              <a:t>Using petroleum examples because this is where most of the R&amp;D is taking place.</a:t>
            </a:r>
          </a:p>
        </p:txBody>
      </p:sp>
      <p:sp>
        <p:nvSpPr>
          <p:cNvPr id="4" name="Slide Number Placeholder 3">
            <a:extLst>
              <a:ext uri="{FF2B5EF4-FFF2-40B4-BE49-F238E27FC236}">
                <a16:creationId xmlns:a16="http://schemas.microsoft.com/office/drawing/2014/main" id="{5C642B17-6E68-5D05-9949-52072CF90E0C}"/>
              </a:ext>
            </a:extLst>
          </p:cNvPr>
          <p:cNvSpPr>
            <a:spLocks noGrp="1"/>
          </p:cNvSpPr>
          <p:nvPr>
            <p:ph type="sldNum" sz="quarter" idx="5"/>
          </p:nvPr>
        </p:nvSpPr>
        <p:spPr/>
        <p:txBody>
          <a:bodyPr/>
          <a:lstStyle/>
          <a:p>
            <a:fld id="{80DF21DE-05D8-43CC-8FA0-062D99999F5B}" type="slidenum">
              <a:rPr lang="en-GB" smtClean="0"/>
              <a:t>35</a:t>
            </a:fld>
            <a:endParaRPr lang="en-GB" dirty="0"/>
          </a:p>
        </p:txBody>
      </p:sp>
    </p:spTree>
    <p:extLst>
      <p:ext uri="{BB962C8B-B14F-4D97-AF65-F5344CB8AC3E}">
        <p14:creationId xmlns:p14="http://schemas.microsoft.com/office/powerpoint/2010/main" val="3243255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81AD7-D042-4C5D-853D-0CEAC96ED6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CD7E5A-D0DD-6B40-09A2-3E626B4EE1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3E8BA5-4EC5-C0DD-2141-51989CB52783}"/>
              </a:ext>
            </a:extLst>
          </p:cNvPr>
          <p:cNvSpPr>
            <a:spLocks noGrp="1"/>
          </p:cNvSpPr>
          <p:nvPr>
            <p:ph type="body" idx="1"/>
          </p:nvPr>
        </p:nvSpPr>
        <p:spPr/>
        <p:txBody>
          <a:bodyPr/>
          <a:lstStyle/>
          <a:p>
            <a:r>
              <a:rPr lang="en-GB" dirty="0"/>
              <a:t>Presumably by point counting or some other human identification process</a:t>
            </a:r>
          </a:p>
        </p:txBody>
      </p:sp>
      <p:sp>
        <p:nvSpPr>
          <p:cNvPr id="4" name="Slide Number Placeholder 3">
            <a:extLst>
              <a:ext uri="{FF2B5EF4-FFF2-40B4-BE49-F238E27FC236}">
                <a16:creationId xmlns:a16="http://schemas.microsoft.com/office/drawing/2014/main" id="{096CA12B-8803-FD60-FBA8-8B160E76987B}"/>
              </a:ext>
            </a:extLst>
          </p:cNvPr>
          <p:cNvSpPr>
            <a:spLocks noGrp="1"/>
          </p:cNvSpPr>
          <p:nvPr>
            <p:ph type="sldNum" sz="quarter" idx="5"/>
          </p:nvPr>
        </p:nvSpPr>
        <p:spPr/>
        <p:txBody>
          <a:bodyPr/>
          <a:lstStyle/>
          <a:p>
            <a:fld id="{FBE6854F-37C8-494C-9CF6-91AE6E8DC68F}" type="slidenum">
              <a:rPr lang="en-GB" smtClean="0"/>
              <a:t>43</a:t>
            </a:fld>
            <a:endParaRPr lang="en-GB" dirty="0"/>
          </a:p>
        </p:txBody>
      </p:sp>
    </p:spTree>
    <p:extLst>
      <p:ext uri="{BB962C8B-B14F-4D97-AF65-F5344CB8AC3E}">
        <p14:creationId xmlns:p14="http://schemas.microsoft.com/office/powerpoint/2010/main" val="3377410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17603-3405-015E-B163-88EA1FEE4A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7E8FC1E-1013-D18D-75CB-9B9B8D5D8E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646FFCE-D5AD-8B5B-E9A6-F936D84B8174}"/>
              </a:ext>
            </a:extLst>
          </p:cNvPr>
          <p:cNvSpPr>
            <a:spLocks noGrp="1"/>
          </p:cNvSpPr>
          <p:nvPr>
            <p:ph type="dt" sz="half" idx="10"/>
          </p:nvPr>
        </p:nvSpPr>
        <p:spPr/>
        <p:txBody>
          <a:bodyPr/>
          <a:lstStyle/>
          <a:p>
            <a:fld id="{38E31923-D1C5-4328-AB44-728E3CA0DD3C}" type="datetimeFigureOut">
              <a:rPr lang="en-GB" smtClean="0"/>
              <a:t>19/02/2025</a:t>
            </a:fld>
            <a:endParaRPr lang="en-GB" dirty="0"/>
          </a:p>
        </p:txBody>
      </p:sp>
      <p:sp>
        <p:nvSpPr>
          <p:cNvPr id="5" name="Footer Placeholder 4">
            <a:extLst>
              <a:ext uri="{FF2B5EF4-FFF2-40B4-BE49-F238E27FC236}">
                <a16:creationId xmlns:a16="http://schemas.microsoft.com/office/drawing/2014/main" id="{EDF7D996-B43B-42E4-C47A-602009513D7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7FF1778-404F-E81C-A153-0B700180713A}"/>
              </a:ext>
            </a:extLst>
          </p:cNvPr>
          <p:cNvSpPr>
            <a:spLocks noGrp="1"/>
          </p:cNvSpPr>
          <p:nvPr>
            <p:ph type="sldNum" sz="quarter" idx="12"/>
          </p:nvPr>
        </p:nvSpPr>
        <p:spPr/>
        <p:txBody>
          <a:bodyPr/>
          <a:lstStyle/>
          <a:p>
            <a:fld id="{A9AAF960-C3FE-4032-956F-95CC2EA87827}" type="slidenum">
              <a:rPr lang="en-GB" smtClean="0"/>
              <a:t>‹#›</a:t>
            </a:fld>
            <a:endParaRPr lang="en-GB" dirty="0"/>
          </a:p>
        </p:txBody>
      </p:sp>
    </p:spTree>
    <p:extLst>
      <p:ext uri="{BB962C8B-B14F-4D97-AF65-F5344CB8AC3E}">
        <p14:creationId xmlns:p14="http://schemas.microsoft.com/office/powerpoint/2010/main" val="2257266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EB3D7-A3FC-2054-6E33-61A23BD4510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BE6E299-129D-5812-B9EC-7B4764E8CF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2810B4-60D1-5ECD-1B3A-98CF941DDD18}"/>
              </a:ext>
            </a:extLst>
          </p:cNvPr>
          <p:cNvSpPr>
            <a:spLocks noGrp="1"/>
          </p:cNvSpPr>
          <p:nvPr>
            <p:ph type="dt" sz="half" idx="10"/>
          </p:nvPr>
        </p:nvSpPr>
        <p:spPr/>
        <p:txBody>
          <a:bodyPr/>
          <a:lstStyle/>
          <a:p>
            <a:fld id="{38E31923-D1C5-4328-AB44-728E3CA0DD3C}" type="datetimeFigureOut">
              <a:rPr lang="en-GB" smtClean="0"/>
              <a:t>19/02/2025</a:t>
            </a:fld>
            <a:endParaRPr lang="en-GB" dirty="0"/>
          </a:p>
        </p:txBody>
      </p:sp>
      <p:sp>
        <p:nvSpPr>
          <p:cNvPr id="5" name="Footer Placeholder 4">
            <a:extLst>
              <a:ext uri="{FF2B5EF4-FFF2-40B4-BE49-F238E27FC236}">
                <a16:creationId xmlns:a16="http://schemas.microsoft.com/office/drawing/2014/main" id="{6C1421D2-108C-068F-3FD3-F309E75D238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E35A97D-8B7E-A8D2-6D5E-0656ECBD9392}"/>
              </a:ext>
            </a:extLst>
          </p:cNvPr>
          <p:cNvSpPr>
            <a:spLocks noGrp="1"/>
          </p:cNvSpPr>
          <p:nvPr>
            <p:ph type="sldNum" sz="quarter" idx="12"/>
          </p:nvPr>
        </p:nvSpPr>
        <p:spPr/>
        <p:txBody>
          <a:bodyPr/>
          <a:lstStyle/>
          <a:p>
            <a:fld id="{A9AAF960-C3FE-4032-956F-95CC2EA87827}" type="slidenum">
              <a:rPr lang="en-GB" smtClean="0"/>
              <a:t>‹#›</a:t>
            </a:fld>
            <a:endParaRPr lang="en-GB" dirty="0"/>
          </a:p>
        </p:txBody>
      </p:sp>
    </p:spTree>
    <p:extLst>
      <p:ext uri="{BB962C8B-B14F-4D97-AF65-F5344CB8AC3E}">
        <p14:creationId xmlns:p14="http://schemas.microsoft.com/office/powerpoint/2010/main" val="1582817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FE552C-DA5D-866B-B439-410742E5BD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1FD247-96C4-E191-C52F-73FCD31388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919E7D-5E4F-B4CA-DD7F-8F3F3E7FB9BC}"/>
              </a:ext>
            </a:extLst>
          </p:cNvPr>
          <p:cNvSpPr>
            <a:spLocks noGrp="1"/>
          </p:cNvSpPr>
          <p:nvPr>
            <p:ph type="dt" sz="half" idx="10"/>
          </p:nvPr>
        </p:nvSpPr>
        <p:spPr/>
        <p:txBody>
          <a:bodyPr/>
          <a:lstStyle/>
          <a:p>
            <a:fld id="{38E31923-D1C5-4328-AB44-728E3CA0DD3C}" type="datetimeFigureOut">
              <a:rPr lang="en-GB" smtClean="0"/>
              <a:t>19/02/2025</a:t>
            </a:fld>
            <a:endParaRPr lang="en-GB" dirty="0"/>
          </a:p>
        </p:txBody>
      </p:sp>
      <p:sp>
        <p:nvSpPr>
          <p:cNvPr id="5" name="Footer Placeholder 4">
            <a:extLst>
              <a:ext uri="{FF2B5EF4-FFF2-40B4-BE49-F238E27FC236}">
                <a16:creationId xmlns:a16="http://schemas.microsoft.com/office/drawing/2014/main" id="{A3FF5290-0A1C-F6AD-8817-9C79D5DDA94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DFD13CC-612C-47FF-CECA-231B6F842028}"/>
              </a:ext>
            </a:extLst>
          </p:cNvPr>
          <p:cNvSpPr>
            <a:spLocks noGrp="1"/>
          </p:cNvSpPr>
          <p:nvPr>
            <p:ph type="sldNum" sz="quarter" idx="12"/>
          </p:nvPr>
        </p:nvSpPr>
        <p:spPr/>
        <p:txBody>
          <a:bodyPr/>
          <a:lstStyle/>
          <a:p>
            <a:fld id="{A9AAF960-C3FE-4032-956F-95CC2EA87827}" type="slidenum">
              <a:rPr lang="en-GB" smtClean="0"/>
              <a:t>‹#›</a:t>
            </a:fld>
            <a:endParaRPr lang="en-GB" dirty="0"/>
          </a:p>
        </p:txBody>
      </p:sp>
    </p:spTree>
    <p:extLst>
      <p:ext uri="{BB962C8B-B14F-4D97-AF65-F5344CB8AC3E}">
        <p14:creationId xmlns:p14="http://schemas.microsoft.com/office/powerpoint/2010/main" val="356771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73660-D7C4-93B6-851A-DA874F47CDD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9DF4FB5-24A8-894A-DBD2-35B890D695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78832A-30E8-956C-79F1-7BFB65E56295}"/>
              </a:ext>
            </a:extLst>
          </p:cNvPr>
          <p:cNvSpPr>
            <a:spLocks noGrp="1"/>
          </p:cNvSpPr>
          <p:nvPr>
            <p:ph type="dt" sz="half" idx="10"/>
          </p:nvPr>
        </p:nvSpPr>
        <p:spPr/>
        <p:txBody>
          <a:bodyPr/>
          <a:lstStyle/>
          <a:p>
            <a:fld id="{38E31923-D1C5-4328-AB44-728E3CA0DD3C}" type="datetimeFigureOut">
              <a:rPr lang="en-GB" smtClean="0"/>
              <a:t>19/02/2025</a:t>
            </a:fld>
            <a:endParaRPr lang="en-GB" dirty="0"/>
          </a:p>
        </p:txBody>
      </p:sp>
      <p:sp>
        <p:nvSpPr>
          <p:cNvPr id="5" name="Footer Placeholder 4">
            <a:extLst>
              <a:ext uri="{FF2B5EF4-FFF2-40B4-BE49-F238E27FC236}">
                <a16:creationId xmlns:a16="http://schemas.microsoft.com/office/drawing/2014/main" id="{52203B86-71A1-E48C-EBBF-A9819965326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7548C91-068E-95A5-401A-13521C200BB4}"/>
              </a:ext>
            </a:extLst>
          </p:cNvPr>
          <p:cNvSpPr>
            <a:spLocks noGrp="1"/>
          </p:cNvSpPr>
          <p:nvPr>
            <p:ph type="sldNum" sz="quarter" idx="12"/>
          </p:nvPr>
        </p:nvSpPr>
        <p:spPr/>
        <p:txBody>
          <a:bodyPr/>
          <a:lstStyle/>
          <a:p>
            <a:fld id="{A9AAF960-C3FE-4032-956F-95CC2EA87827}" type="slidenum">
              <a:rPr lang="en-GB" smtClean="0"/>
              <a:t>‹#›</a:t>
            </a:fld>
            <a:endParaRPr lang="en-GB" dirty="0"/>
          </a:p>
        </p:txBody>
      </p:sp>
    </p:spTree>
    <p:extLst>
      <p:ext uri="{BB962C8B-B14F-4D97-AF65-F5344CB8AC3E}">
        <p14:creationId xmlns:p14="http://schemas.microsoft.com/office/powerpoint/2010/main" val="2497176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FA891-BF87-1A41-2EB9-1C597E341E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77C9A64-D20C-8AC2-48B4-9EA2260A89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777981-E0E7-441F-1769-199ECE76C08C}"/>
              </a:ext>
            </a:extLst>
          </p:cNvPr>
          <p:cNvSpPr>
            <a:spLocks noGrp="1"/>
          </p:cNvSpPr>
          <p:nvPr>
            <p:ph type="dt" sz="half" idx="10"/>
          </p:nvPr>
        </p:nvSpPr>
        <p:spPr/>
        <p:txBody>
          <a:bodyPr/>
          <a:lstStyle/>
          <a:p>
            <a:fld id="{38E31923-D1C5-4328-AB44-728E3CA0DD3C}" type="datetimeFigureOut">
              <a:rPr lang="en-GB" smtClean="0"/>
              <a:t>19/02/2025</a:t>
            </a:fld>
            <a:endParaRPr lang="en-GB" dirty="0"/>
          </a:p>
        </p:txBody>
      </p:sp>
      <p:sp>
        <p:nvSpPr>
          <p:cNvPr id="5" name="Footer Placeholder 4">
            <a:extLst>
              <a:ext uri="{FF2B5EF4-FFF2-40B4-BE49-F238E27FC236}">
                <a16:creationId xmlns:a16="http://schemas.microsoft.com/office/drawing/2014/main" id="{CE4F12EE-80D8-4FAF-87EE-027B99837CA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DD11D96-BB08-879A-CA4D-504C0EAC963D}"/>
              </a:ext>
            </a:extLst>
          </p:cNvPr>
          <p:cNvSpPr>
            <a:spLocks noGrp="1"/>
          </p:cNvSpPr>
          <p:nvPr>
            <p:ph type="sldNum" sz="quarter" idx="12"/>
          </p:nvPr>
        </p:nvSpPr>
        <p:spPr/>
        <p:txBody>
          <a:bodyPr/>
          <a:lstStyle/>
          <a:p>
            <a:fld id="{A9AAF960-C3FE-4032-956F-95CC2EA87827}" type="slidenum">
              <a:rPr lang="en-GB" smtClean="0"/>
              <a:t>‹#›</a:t>
            </a:fld>
            <a:endParaRPr lang="en-GB" dirty="0"/>
          </a:p>
        </p:txBody>
      </p:sp>
    </p:spTree>
    <p:extLst>
      <p:ext uri="{BB962C8B-B14F-4D97-AF65-F5344CB8AC3E}">
        <p14:creationId xmlns:p14="http://schemas.microsoft.com/office/powerpoint/2010/main" val="834282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B5A8F-107D-C05F-8937-68D021F753E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7FAA23-849D-A50C-CBF0-BABD2E6CF4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1C1BF9C-67B4-7B53-B66B-AD2A592968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B6E8C96-952B-2A2A-8C11-A9996AFE2085}"/>
              </a:ext>
            </a:extLst>
          </p:cNvPr>
          <p:cNvSpPr>
            <a:spLocks noGrp="1"/>
          </p:cNvSpPr>
          <p:nvPr>
            <p:ph type="dt" sz="half" idx="10"/>
          </p:nvPr>
        </p:nvSpPr>
        <p:spPr/>
        <p:txBody>
          <a:bodyPr/>
          <a:lstStyle/>
          <a:p>
            <a:fld id="{38E31923-D1C5-4328-AB44-728E3CA0DD3C}" type="datetimeFigureOut">
              <a:rPr lang="en-GB" smtClean="0"/>
              <a:t>19/02/2025</a:t>
            </a:fld>
            <a:endParaRPr lang="en-GB" dirty="0"/>
          </a:p>
        </p:txBody>
      </p:sp>
      <p:sp>
        <p:nvSpPr>
          <p:cNvPr id="6" name="Footer Placeholder 5">
            <a:extLst>
              <a:ext uri="{FF2B5EF4-FFF2-40B4-BE49-F238E27FC236}">
                <a16:creationId xmlns:a16="http://schemas.microsoft.com/office/drawing/2014/main" id="{23B1368F-7AA1-312E-E34B-75FD7D58EEED}"/>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A50E8720-72F5-90D3-7501-460C77670370}"/>
              </a:ext>
            </a:extLst>
          </p:cNvPr>
          <p:cNvSpPr>
            <a:spLocks noGrp="1"/>
          </p:cNvSpPr>
          <p:nvPr>
            <p:ph type="sldNum" sz="quarter" idx="12"/>
          </p:nvPr>
        </p:nvSpPr>
        <p:spPr/>
        <p:txBody>
          <a:bodyPr/>
          <a:lstStyle/>
          <a:p>
            <a:fld id="{A9AAF960-C3FE-4032-956F-95CC2EA87827}" type="slidenum">
              <a:rPr lang="en-GB" smtClean="0"/>
              <a:t>‹#›</a:t>
            </a:fld>
            <a:endParaRPr lang="en-GB" dirty="0"/>
          </a:p>
        </p:txBody>
      </p:sp>
    </p:spTree>
    <p:extLst>
      <p:ext uri="{BB962C8B-B14F-4D97-AF65-F5344CB8AC3E}">
        <p14:creationId xmlns:p14="http://schemas.microsoft.com/office/powerpoint/2010/main" val="3737939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CCD11-EFCF-D1A6-C376-369EEB742A9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6D869B-A88B-1011-A0FD-9AA9CB805C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8977B8-1DA8-DC87-2305-DA663BD11B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50C028-57B1-80BB-896B-E59B625549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230636-E9A8-7993-E4EC-BD17D3E76C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5EBA151-0C33-28D9-FAB8-16B886BCEB67}"/>
              </a:ext>
            </a:extLst>
          </p:cNvPr>
          <p:cNvSpPr>
            <a:spLocks noGrp="1"/>
          </p:cNvSpPr>
          <p:nvPr>
            <p:ph type="dt" sz="half" idx="10"/>
          </p:nvPr>
        </p:nvSpPr>
        <p:spPr/>
        <p:txBody>
          <a:bodyPr/>
          <a:lstStyle/>
          <a:p>
            <a:fld id="{38E31923-D1C5-4328-AB44-728E3CA0DD3C}" type="datetimeFigureOut">
              <a:rPr lang="en-GB" smtClean="0"/>
              <a:t>19/02/2025</a:t>
            </a:fld>
            <a:endParaRPr lang="en-GB" dirty="0"/>
          </a:p>
        </p:txBody>
      </p:sp>
      <p:sp>
        <p:nvSpPr>
          <p:cNvPr id="8" name="Footer Placeholder 7">
            <a:extLst>
              <a:ext uri="{FF2B5EF4-FFF2-40B4-BE49-F238E27FC236}">
                <a16:creationId xmlns:a16="http://schemas.microsoft.com/office/drawing/2014/main" id="{0B7122F3-E07D-3471-F04E-269493F3D898}"/>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FF899968-7E0A-B232-C443-C2B12F6915FF}"/>
              </a:ext>
            </a:extLst>
          </p:cNvPr>
          <p:cNvSpPr>
            <a:spLocks noGrp="1"/>
          </p:cNvSpPr>
          <p:nvPr>
            <p:ph type="sldNum" sz="quarter" idx="12"/>
          </p:nvPr>
        </p:nvSpPr>
        <p:spPr/>
        <p:txBody>
          <a:bodyPr/>
          <a:lstStyle/>
          <a:p>
            <a:fld id="{A9AAF960-C3FE-4032-956F-95CC2EA87827}" type="slidenum">
              <a:rPr lang="en-GB" smtClean="0"/>
              <a:t>‹#›</a:t>
            </a:fld>
            <a:endParaRPr lang="en-GB" dirty="0"/>
          </a:p>
        </p:txBody>
      </p:sp>
    </p:spTree>
    <p:extLst>
      <p:ext uri="{BB962C8B-B14F-4D97-AF65-F5344CB8AC3E}">
        <p14:creationId xmlns:p14="http://schemas.microsoft.com/office/powerpoint/2010/main" val="1308351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FE0F0-451F-0648-AA6B-2694B95F588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312AA44-B0F2-F5C4-D6E1-9E963C1E86BC}"/>
              </a:ext>
            </a:extLst>
          </p:cNvPr>
          <p:cNvSpPr>
            <a:spLocks noGrp="1"/>
          </p:cNvSpPr>
          <p:nvPr>
            <p:ph type="dt" sz="half" idx="10"/>
          </p:nvPr>
        </p:nvSpPr>
        <p:spPr/>
        <p:txBody>
          <a:bodyPr/>
          <a:lstStyle/>
          <a:p>
            <a:fld id="{38E31923-D1C5-4328-AB44-728E3CA0DD3C}" type="datetimeFigureOut">
              <a:rPr lang="en-GB" smtClean="0"/>
              <a:t>19/02/2025</a:t>
            </a:fld>
            <a:endParaRPr lang="en-GB" dirty="0"/>
          </a:p>
        </p:txBody>
      </p:sp>
      <p:sp>
        <p:nvSpPr>
          <p:cNvPr id="4" name="Footer Placeholder 3">
            <a:extLst>
              <a:ext uri="{FF2B5EF4-FFF2-40B4-BE49-F238E27FC236}">
                <a16:creationId xmlns:a16="http://schemas.microsoft.com/office/drawing/2014/main" id="{C48F167E-8537-948E-E36D-D9EB8563CED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63AD5A64-DFFB-A048-201C-32DF0E8B9861}"/>
              </a:ext>
            </a:extLst>
          </p:cNvPr>
          <p:cNvSpPr>
            <a:spLocks noGrp="1"/>
          </p:cNvSpPr>
          <p:nvPr>
            <p:ph type="sldNum" sz="quarter" idx="12"/>
          </p:nvPr>
        </p:nvSpPr>
        <p:spPr/>
        <p:txBody>
          <a:bodyPr/>
          <a:lstStyle/>
          <a:p>
            <a:fld id="{A9AAF960-C3FE-4032-956F-95CC2EA87827}" type="slidenum">
              <a:rPr lang="en-GB" smtClean="0"/>
              <a:t>‹#›</a:t>
            </a:fld>
            <a:endParaRPr lang="en-GB" dirty="0"/>
          </a:p>
        </p:txBody>
      </p:sp>
    </p:spTree>
    <p:extLst>
      <p:ext uri="{BB962C8B-B14F-4D97-AF65-F5344CB8AC3E}">
        <p14:creationId xmlns:p14="http://schemas.microsoft.com/office/powerpoint/2010/main" val="1787814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1C2E51-3F6F-4935-8550-8897D12A6B21}"/>
              </a:ext>
            </a:extLst>
          </p:cNvPr>
          <p:cNvSpPr>
            <a:spLocks noGrp="1"/>
          </p:cNvSpPr>
          <p:nvPr>
            <p:ph type="dt" sz="half" idx="10"/>
          </p:nvPr>
        </p:nvSpPr>
        <p:spPr/>
        <p:txBody>
          <a:bodyPr/>
          <a:lstStyle/>
          <a:p>
            <a:fld id="{38E31923-D1C5-4328-AB44-728E3CA0DD3C}" type="datetimeFigureOut">
              <a:rPr lang="en-GB" smtClean="0"/>
              <a:t>19/02/2025</a:t>
            </a:fld>
            <a:endParaRPr lang="en-GB" dirty="0"/>
          </a:p>
        </p:txBody>
      </p:sp>
      <p:sp>
        <p:nvSpPr>
          <p:cNvPr id="3" name="Footer Placeholder 2">
            <a:extLst>
              <a:ext uri="{FF2B5EF4-FFF2-40B4-BE49-F238E27FC236}">
                <a16:creationId xmlns:a16="http://schemas.microsoft.com/office/drawing/2014/main" id="{CC07CDB6-D04C-9E25-3D75-366169B469B9}"/>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A72F3024-7AA8-0698-BE87-7F8EAE3ACCBB}"/>
              </a:ext>
            </a:extLst>
          </p:cNvPr>
          <p:cNvSpPr>
            <a:spLocks noGrp="1"/>
          </p:cNvSpPr>
          <p:nvPr>
            <p:ph type="sldNum" sz="quarter" idx="12"/>
          </p:nvPr>
        </p:nvSpPr>
        <p:spPr/>
        <p:txBody>
          <a:bodyPr/>
          <a:lstStyle/>
          <a:p>
            <a:fld id="{A9AAF960-C3FE-4032-956F-95CC2EA87827}" type="slidenum">
              <a:rPr lang="en-GB" smtClean="0"/>
              <a:t>‹#›</a:t>
            </a:fld>
            <a:endParaRPr lang="en-GB" dirty="0"/>
          </a:p>
        </p:txBody>
      </p:sp>
    </p:spTree>
    <p:extLst>
      <p:ext uri="{BB962C8B-B14F-4D97-AF65-F5344CB8AC3E}">
        <p14:creationId xmlns:p14="http://schemas.microsoft.com/office/powerpoint/2010/main" val="2289487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3B023-7D12-CD05-50DA-788609D6B2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F1AC3FD-C65E-A4CB-1DF8-A90D223C08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D865FA5-7A87-B68D-BA81-6D09DA30A3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58ED0E-06BA-BBB9-CD72-37D553701048}"/>
              </a:ext>
            </a:extLst>
          </p:cNvPr>
          <p:cNvSpPr>
            <a:spLocks noGrp="1"/>
          </p:cNvSpPr>
          <p:nvPr>
            <p:ph type="dt" sz="half" idx="10"/>
          </p:nvPr>
        </p:nvSpPr>
        <p:spPr/>
        <p:txBody>
          <a:bodyPr/>
          <a:lstStyle/>
          <a:p>
            <a:fld id="{38E31923-D1C5-4328-AB44-728E3CA0DD3C}" type="datetimeFigureOut">
              <a:rPr lang="en-GB" smtClean="0"/>
              <a:t>19/02/2025</a:t>
            </a:fld>
            <a:endParaRPr lang="en-GB" dirty="0"/>
          </a:p>
        </p:txBody>
      </p:sp>
      <p:sp>
        <p:nvSpPr>
          <p:cNvPr id="6" name="Footer Placeholder 5">
            <a:extLst>
              <a:ext uri="{FF2B5EF4-FFF2-40B4-BE49-F238E27FC236}">
                <a16:creationId xmlns:a16="http://schemas.microsoft.com/office/drawing/2014/main" id="{804922E2-82A9-A77D-7207-FE3D18009B0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4AA554D-7426-8F8F-015B-28D3F54E4D50}"/>
              </a:ext>
            </a:extLst>
          </p:cNvPr>
          <p:cNvSpPr>
            <a:spLocks noGrp="1"/>
          </p:cNvSpPr>
          <p:nvPr>
            <p:ph type="sldNum" sz="quarter" idx="12"/>
          </p:nvPr>
        </p:nvSpPr>
        <p:spPr/>
        <p:txBody>
          <a:bodyPr/>
          <a:lstStyle/>
          <a:p>
            <a:fld id="{A9AAF960-C3FE-4032-956F-95CC2EA87827}" type="slidenum">
              <a:rPr lang="en-GB" smtClean="0"/>
              <a:t>‹#›</a:t>
            </a:fld>
            <a:endParaRPr lang="en-GB" dirty="0"/>
          </a:p>
        </p:txBody>
      </p:sp>
    </p:spTree>
    <p:extLst>
      <p:ext uri="{BB962C8B-B14F-4D97-AF65-F5344CB8AC3E}">
        <p14:creationId xmlns:p14="http://schemas.microsoft.com/office/powerpoint/2010/main" val="2036436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F684D-14B9-1076-C258-0792355753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24C5D5B-0DD7-738F-6E3D-99F110958B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F92EB7F3-D251-B3A0-55D8-339AE2FD1C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23FFAD-B6EE-DB6F-49AC-3C9740953588}"/>
              </a:ext>
            </a:extLst>
          </p:cNvPr>
          <p:cNvSpPr>
            <a:spLocks noGrp="1"/>
          </p:cNvSpPr>
          <p:nvPr>
            <p:ph type="dt" sz="half" idx="10"/>
          </p:nvPr>
        </p:nvSpPr>
        <p:spPr/>
        <p:txBody>
          <a:bodyPr/>
          <a:lstStyle/>
          <a:p>
            <a:fld id="{38E31923-D1C5-4328-AB44-728E3CA0DD3C}" type="datetimeFigureOut">
              <a:rPr lang="en-GB" smtClean="0"/>
              <a:t>19/02/2025</a:t>
            </a:fld>
            <a:endParaRPr lang="en-GB" dirty="0"/>
          </a:p>
        </p:txBody>
      </p:sp>
      <p:sp>
        <p:nvSpPr>
          <p:cNvPr id="6" name="Footer Placeholder 5">
            <a:extLst>
              <a:ext uri="{FF2B5EF4-FFF2-40B4-BE49-F238E27FC236}">
                <a16:creationId xmlns:a16="http://schemas.microsoft.com/office/drawing/2014/main" id="{C0408F07-9B8C-A04E-544F-26EDA7B4350E}"/>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06FDCFF-5AC6-B9BF-C9C0-B4F68B1EE33E}"/>
              </a:ext>
            </a:extLst>
          </p:cNvPr>
          <p:cNvSpPr>
            <a:spLocks noGrp="1"/>
          </p:cNvSpPr>
          <p:nvPr>
            <p:ph type="sldNum" sz="quarter" idx="12"/>
          </p:nvPr>
        </p:nvSpPr>
        <p:spPr/>
        <p:txBody>
          <a:bodyPr/>
          <a:lstStyle/>
          <a:p>
            <a:fld id="{A9AAF960-C3FE-4032-956F-95CC2EA87827}" type="slidenum">
              <a:rPr lang="en-GB" smtClean="0"/>
              <a:t>‹#›</a:t>
            </a:fld>
            <a:endParaRPr lang="en-GB" dirty="0"/>
          </a:p>
        </p:txBody>
      </p:sp>
    </p:spTree>
    <p:extLst>
      <p:ext uri="{BB962C8B-B14F-4D97-AF65-F5344CB8AC3E}">
        <p14:creationId xmlns:p14="http://schemas.microsoft.com/office/powerpoint/2010/main" val="3884897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110D2C-57B8-626E-E2A5-C9AB9D486E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33CB056-DF9F-4792-014F-C6B4E2C049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CED26A-0145-A8B2-C86A-31EE8DB2D9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E31923-D1C5-4328-AB44-728E3CA0DD3C}" type="datetimeFigureOut">
              <a:rPr lang="en-GB" smtClean="0"/>
              <a:t>19/02/2025</a:t>
            </a:fld>
            <a:endParaRPr lang="en-GB" dirty="0"/>
          </a:p>
        </p:txBody>
      </p:sp>
      <p:sp>
        <p:nvSpPr>
          <p:cNvPr id="5" name="Footer Placeholder 4">
            <a:extLst>
              <a:ext uri="{FF2B5EF4-FFF2-40B4-BE49-F238E27FC236}">
                <a16:creationId xmlns:a16="http://schemas.microsoft.com/office/drawing/2014/main" id="{67EA3443-E878-A679-A592-F3C7E5D527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78AD1C64-75B2-0FC4-C628-C337C68E9F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AAF960-C3FE-4032-956F-95CC2EA87827}" type="slidenum">
              <a:rPr lang="en-GB" smtClean="0"/>
              <a:t>‹#›</a:t>
            </a:fld>
            <a:endParaRPr lang="en-GB" dirty="0"/>
          </a:p>
        </p:txBody>
      </p:sp>
    </p:spTree>
    <p:extLst>
      <p:ext uri="{BB962C8B-B14F-4D97-AF65-F5344CB8AC3E}">
        <p14:creationId xmlns:p14="http://schemas.microsoft.com/office/powerpoint/2010/main" val="3858520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Video_monitor" TargetMode="External"/><Relationship Id="rId7" Type="http://schemas.openxmlformats.org/officeDocument/2006/relationships/hyperlink" Target="https://en.wikipedia.org/wiki/Hirox" TargetMode="External"/><Relationship Id="rId2" Type="http://schemas.openxmlformats.org/officeDocument/2006/relationships/hyperlink" Target="https://en.wikipedia.org/wiki/Optics" TargetMode="External"/><Relationship Id="rId1" Type="http://schemas.openxmlformats.org/officeDocument/2006/relationships/slideLayout" Target="../slideLayouts/slideLayout2.xml"/><Relationship Id="rId6" Type="http://schemas.openxmlformats.org/officeDocument/2006/relationships/hyperlink" Target="https://en.wikipedia.org/wiki/Japan" TargetMode="External"/><Relationship Id="rId5" Type="http://schemas.openxmlformats.org/officeDocument/2006/relationships/hyperlink" Target="https://en.wikipedia.org/wiki/Tokyo" TargetMode="External"/><Relationship Id="rId4" Type="http://schemas.openxmlformats.org/officeDocument/2006/relationships/hyperlink" Target="https://en.wikipedia.org/wiki/Computer"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petrog.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archive.org/details/OnTheMicroscopicalStructureOfCrystalsIndicatingTheOriginOfMinerals_125/page/n8" TargetMode="External"/><Relationship Id="rId2" Type="http://schemas.openxmlformats.org/officeDocument/2006/relationships/hyperlink" Target="https://primo.getty.edu/primo-explore/fulldisplay?docid=GETTY_ALMA21153999760001551&amp;context=L&amp;vid=GRI&amp;lang=en_U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package" Target="../embeddings/Microsoft_PowerPoint_Slide.sldx"/><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E6C88-D00B-B89A-7979-321D7BD7656A}"/>
              </a:ext>
            </a:extLst>
          </p:cNvPr>
          <p:cNvSpPr>
            <a:spLocks noGrp="1"/>
          </p:cNvSpPr>
          <p:nvPr>
            <p:ph type="ctrTitle"/>
          </p:nvPr>
        </p:nvSpPr>
        <p:spPr>
          <a:xfrm>
            <a:off x="1524000" y="1122363"/>
            <a:ext cx="9144000" cy="1483185"/>
          </a:xfrm>
        </p:spPr>
        <p:txBody>
          <a:bodyPr>
            <a:normAutofit/>
          </a:bodyPr>
          <a:lstStyle/>
          <a:p>
            <a:r>
              <a:rPr lang="en-GB" sz="4000" b="0" i="0" u="none" strike="noStrike" dirty="0">
                <a:solidFill>
                  <a:srgbClr val="000000"/>
                </a:solidFill>
                <a:effectLst/>
                <a:latin typeface="Calibri" panose="020F0502020204030204" pitchFamily="34" charset="0"/>
              </a:rPr>
              <a:t>The Rise of The Scanners: </a:t>
            </a:r>
            <a:br>
              <a:rPr lang="en-GB" sz="4000" b="0" i="0" u="none" strike="noStrike" dirty="0">
                <a:solidFill>
                  <a:srgbClr val="000000"/>
                </a:solidFill>
                <a:effectLst/>
                <a:latin typeface="Calibri" panose="020F0502020204030204" pitchFamily="34" charset="0"/>
              </a:rPr>
            </a:br>
            <a:r>
              <a:rPr lang="en-GB" sz="4000" b="0" i="0" u="none" strike="noStrike" dirty="0">
                <a:solidFill>
                  <a:srgbClr val="000000"/>
                </a:solidFill>
                <a:effectLst/>
                <a:latin typeface="Calibri" panose="020F0502020204030204" pitchFamily="34" charset="0"/>
              </a:rPr>
              <a:t>From Polars to Pixels:</a:t>
            </a:r>
            <a:endParaRPr lang="en-GB" sz="4000" dirty="0"/>
          </a:p>
        </p:txBody>
      </p:sp>
      <p:sp>
        <p:nvSpPr>
          <p:cNvPr id="3" name="Subtitle 2">
            <a:extLst>
              <a:ext uri="{FF2B5EF4-FFF2-40B4-BE49-F238E27FC236}">
                <a16:creationId xmlns:a16="http://schemas.microsoft.com/office/drawing/2014/main" id="{B106285F-1D1B-49FE-F20B-952415FC9961}"/>
              </a:ext>
            </a:extLst>
          </p:cNvPr>
          <p:cNvSpPr>
            <a:spLocks noGrp="1"/>
          </p:cNvSpPr>
          <p:nvPr>
            <p:ph type="subTitle" idx="1"/>
          </p:nvPr>
        </p:nvSpPr>
        <p:spPr>
          <a:xfrm>
            <a:off x="1524000" y="3602038"/>
            <a:ext cx="9144000" cy="1156775"/>
          </a:xfrm>
        </p:spPr>
        <p:txBody>
          <a:bodyPr>
            <a:normAutofit/>
          </a:bodyPr>
          <a:lstStyle/>
          <a:p>
            <a:r>
              <a:rPr lang="en-GB" sz="3200" dirty="0"/>
              <a:t>What future for the polarising light microscope?</a:t>
            </a:r>
          </a:p>
        </p:txBody>
      </p:sp>
    </p:spTree>
    <p:extLst>
      <p:ext uri="{BB962C8B-B14F-4D97-AF65-F5344CB8AC3E}">
        <p14:creationId xmlns:p14="http://schemas.microsoft.com/office/powerpoint/2010/main" val="3650672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B38DB-283D-53C9-9A49-C2558392941E}"/>
              </a:ext>
            </a:extLst>
          </p:cNvPr>
          <p:cNvSpPr>
            <a:spLocks noGrp="1"/>
          </p:cNvSpPr>
          <p:nvPr>
            <p:ph type="title"/>
          </p:nvPr>
        </p:nvSpPr>
        <p:spPr>
          <a:xfrm>
            <a:off x="691896" y="324181"/>
            <a:ext cx="10515600" cy="904117"/>
          </a:xfrm>
        </p:spPr>
        <p:txBody>
          <a:bodyPr/>
          <a:lstStyle/>
          <a:p>
            <a:r>
              <a:rPr lang="en-GB" dirty="0"/>
              <a:t>Shading</a:t>
            </a:r>
          </a:p>
        </p:txBody>
      </p:sp>
      <p:sp>
        <p:nvSpPr>
          <p:cNvPr id="3" name="Content Placeholder 2">
            <a:extLst>
              <a:ext uri="{FF2B5EF4-FFF2-40B4-BE49-F238E27FC236}">
                <a16:creationId xmlns:a16="http://schemas.microsoft.com/office/drawing/2014/main" id="{900DDEE6-45E6-AE77-CC0B-006D4E63EA21}"/>
              </a:ext>
            </a:extLst>
          </p:cNvPr>
          <p:cNvSpPr>
            <a:spLocks noGrp="1"/>
          </p:cNvSpPr>
          <p:nvPr>
            <p:ph idx="1"/>
          </p:nvPr>
        </p:nvSpPr>
        <p:spPr>
          <a:xfrm>
            <a:off x="691896" y="1368424"/>
            <a:ext cx="10990588" cy="4923193"/>
          </a:xfrm>
        </p:spPr>
        <p:txBody>
          <a:bodyPr>
            <a:normAutofit fontScale="85000" lnSpcReduction="20000"/>
          </a:bodyPr>
          <a:lstStyle/>
          <a:p>
            <a:pPr marL="0" indent="0">
              <a:buNone/>
            </a:pPr>
            <a:r>
              <a:rPr lang="en-US" sz="3000" dirty="0"/>
              <a:t>Shading (i.e., inhomogeneity, non-uniformity) is a position-dependent additive term to the pixel intensity resulting in clearly visible brightness differences or jumps (i.e., vignetting, visible seams) in the overlapping areas of adjacent tiles in a mosaic. The shading variations, which are often spurious, manifest as large-area intensity gradients that are not present in the original scene.</a:t>
            </a:r>
          </a:p>
          <a:p>
            <a:pPr marL="0" indent="0">
              <a:buNone/>
            </a:pPr>
            <a:r>
              <a:rPr lang="en-US" sz="3000" dirty="0"/>
              <a:t>In optical microscopy, these effects are related to some or all of:</a:t>
            </a:r>
          </a:p>
          <a:p>
            <a:pPr marL="457200" lvl="1" indent="0">
              <a:buNone/>
            </a:pPr>
            <a:r>
              <a:rPr lang="en-US" sz="2600" dirty="0"/>
              <a:t>non-ideal illumination conditions along the optical path in the microscope, e.g. </a:t>
            </a:r>
          </a:p>
          <a:p>
            <a:pPr marL="914400" lvl="2" indent="0">
              <a:buNone/>
            </a:pPr>
            <a:r>
              <a:rPr lang="en-US" sz="2200" dirty="0"/>
              <a:t>uniform light source, Köhler illumination;</a:t>
            </a:r>
          </a:p>
          <a:p>
            <a:pPr marL="914400" lvl="2" indent="0">
              <a:buNone/>
            </a:pPr>
            <a:r>
              <a:rPr lang="en-US" sz="2200" dirty="0"/>
              <a:t>presence of dust in the optical path;</a:t>
            </a:r>
          </a:p>
          <a:p>
            <a:pPr marL="914400" lvl="2" indent="0">
              <a:buNone/>
            </a:pPr>
            <a:r>
              <a:rPr lang="en-US" sz="2200" dirty="0"/>
              <a:t>non-uniform filters);</a:t>
            </a:r>
          </a:p>
          <a:p>
            <a:pPr marL="457200" lvl="1" indent="0">
              <a:buNone/>
            </a:pPr>
            <a:r>
              <a:rPr lang="en-US" sz="2600" dirty="0"/>
              <a:t>sample conditions (e.g., mounting, thickness, topography)</a:t>
            </a:r>
          </a:p>
          <a:p>
            <a:pPr marL="457200" lvl="1" indent="0">
              <a:buNone/>
            </a:pPr>
            <a:r>
              <a:rPr lang="en-US" sz="2600" dirty="0"/>
              <a:t>external factors (nearby environmental factors (e.g., stage, chamber), electronic components). </a:t>
            </a:r>
          </a:p>
          <a:p>
            <a:pPr marL="0" indent="0">
              <a:buNone/>
            </a:pPr>
            <a:r>
              <a:rPr lang="en-US" dirty="0"/>
              <a:t>In typical petrographic microscope photography, shading is dominantly caused by uneven illumination, rather than by sample preparation or due to effects in the light path from the sample to the camera. </a:t>
            </a:r>
            <a:endParaRPr lang="en-GB" dirty="0"/>
          </a:p>
        </p:txBody>
      </p:sp>
    </p:spTree>
    <p:extLst>
      <p:ext uri="{BB962C8B-B14F-4D97-AF65-F5344CB8AC3E}">
        <p14:creationId xmlns:p14="http://schemas.microsoft.com/office/powerpoint/2010/main" val="3836910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347C6-53AA-2CF2-8500-3A7556EA19E9}"/>
              </a:ext>
            </a:extLst>
          </p:cNvPr>
          <p:cNvSpPr>
            <a:spLocks noGrp="1"/>
          </p:cNvSpPr>
          <p:nvPr>
            <p:ph type="title"/>
          </p:nvPr>
        </p:nvSpPr>
        <p:spPr>
          <a:xfrm>
            <a:off x="565244" y="80156"/>
            <a:ext cx="10515600" cy="1148144"/>
          </a:xfrm>
        </p:spPr>
        <p:txBody>
          <a:bodyPr/>
          <a:lstStyle/>
          <a:p>
            <a:r>
              <a:rPr lang="en-GB" dirty="0"/>
              <a:t>Lens distortion</a:t>
            </a:r>
          </a:p>
        </p:txBody>
      </p:sp>
      <p:sp>
        <p:nvSpPr>
          <p:cNvPr id="3" name="Content Placeholder 2">
            <a:extLst>
              <a:ext uri="{FF2B5EF4-FFF2-40B4-BE49-F238E27FC236}">
                <a16:creationId xmlns:a16="http://schemas.microsoft.com/office/drawing/2014/main" id="{99C1281A-5690-F5E8-FBB8-91AE6FB31C98}"/>
              </a:ext>
            </a:extLst>
          </p:cNvPr>
          <p:cNvSpPr>
            <a:spLocks noGrp="1"/>
          </p:cNvSpPr>
          <p:nvPr>
            <p:ph idx="1"/>
          </p:nvPr>
        </p:nvSpPr>
        <p:spPr>
          <a:xfrm>
            <a:off x="382137" y="1405718"/>
            <a:ext cx="11382233" cy="4967785"/>
          </a:xfrm>
        </p:spPr>
        <p:txBody>
          <a:bodyPr>
            <a:normAutofit/>
          </a:bodyPr>
          <a:lstStyle/>
          <a:p>
            <a:pPr marL="0" indent="0">
              <a:buNone/>
            </a:pPr>
            <a:r>
              <a:rPr lang="en-US" dirty="0"/>
              <a:t>In modern-day optical microscopy, the optics yield small perspective distortion and/or imaging artefacts.</a:t>
            </a:r>
          </a:p>
          <a:p>
            <a:pPr marL="0" indent="0">
              <a:buNone/>
            </a:pPr>
            <a:r>
              <a:rPr lang="en-US" dirty="0"/>
              <a:t>In microscopy of concrete it is recommended to create thin sections to 15 µm, rather than the 30-40 µm common elsewhere, to minimise oblique grain boundary image artefacts, (e.g., Broekmans et al. (2022)). </a:t>
            </a:r>
          </a:p>
          <a:p>
            <a:pPr marL="0" indent="0">
              <a:buNone/>
            </a:pPr>
            <a:r>
              <a:rPr lang="en-US" dirty="0"/>
              <a:t>Lens distortions occur because of the spherical geometry of lens surfaces, which currently is the only practical approach in lens design. </a:t>
            </a:r>
          </a:p>
          <a:p>
            <a:pPr marL="0" indent="0">
              <a:buNone/>
            </a:pPr>
            <a:r>
              <a:rPr lang="en-US" dirty="0"/>
              <a:t>Petrographic microscopes are built to last and high-end versions are expensive, so petrographers will be working with instruments of various vintages. Scanners are even more expensive so any lens distortion in current technology will continue to be an issue. </a:t>
            </a:r>
            <a:endParaRPr lang="en-GB" dirty="0"/>
          </a:p>
        </p:txBody>
      </p:sp>
    </p:spTree>
    <p:extLst>
      <p:ext uri="{BB962C8B-B14F-4D97-AF65-F5344CB8AC3E}">
        <p14:creationId xmlns:p14="http://schemas.microsoft.com/office/powerpoint/2010/main" val="414609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2FF3F-8B90-154B-C131-6EBADD6440E2}"/>
              </a:ext>
            </a:extLst>
          </p:cNvPr>
          <p:cNvSpPr>
            <a:spLocks noGrp="1"/>
          </p:cNvSpPr>
          <p:nvPr>
            <p:ph type="title"/>
          </p:nvPr>
        </p:nvSpPr>
        <p:spPr>
          <a:xfrm>
            <a:off x="450376" y="23931"/>
            <a:ext cx="10903424" cy="800813"/>
          </a:xfrm>
        </p:spPr>
        <p:txBody>
          <a:bodyPr/>
          <a:lstStyle/>
          <a:p>
            <a:r>
              <a:rPr lang="en-GB" dirty="0"/>
              <a:t>Image Capture Issues: Example</a:t>
            </a:r>
          </a:p>
        </p:txBody>
      </p:sp>
      <p:pic>
        <p:nvPicPr>
          <p:cNvPr id="4" name="Content Placeholder 3">
            <a:extLst>
              <a:ext uri="{FF2B5EF4-FFF2-40B4-BE49-F238E27FC236}">
                <a16:creationId xmlns:a16="http://schemas.microsoft.com/office/drawing/2014/main" id="{F897C50D-4440-7E8F-24EC-A0FCF11CC0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6854" y="824744"/>
            <a:ext cx="10766946" cy="6208176"/>
          </a:xfrm>
          <a:prstGeom prst="rect">
            <a:avLst/>
          </a:prstGeom>
        </p:spPr>
      </p:pic>
    </p:spTree>
    <p:extLst>
      <p:ext uri="{BB962C8B-B14F-4D97-AF65-F5344CB8AC3E}">
        <p14:creationId xmlns:p14="http://schemas.microsoft.com/office/powerpoint/2010/main" val="2615210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62E7B-28CA-EC8D-4AD4-F45478C639A8}"/>
              </a:ext>
            </a:extLst>
          </p:cNvPr>
          <p:cNvSpPr>
            <a:spLocks noGrp="1"/>
          </p:cNvSpPr>
          <p:nvPr>
            <p:ph type="title"/>
          </p:nvPr>
        </p:nvSpPr>
        <p:spPr>
          <a:xfrm>
            <a:off x="742666" y="201352"/>
            <a:ext cx="10243782" cy="822230"/>
          </a:xfrm>
        </p:spPr>
        <p:txBody>
          <a:bodyPr/>
          <a:lstStyle/>
          <a:p>
            <a:r>
              <a:rPr lang="en-GB" dirty="0"/>
              <a:t>Sample stage drift</a:t>
            </a:r>
          </a:p>
        </p:txBody>
      </p:sp>
      <p:sp>
        <p:nvSpPr>
          <p:cNvPr id="3" name="Content Placeholder 2">
            <a:extLst>
              <a:ext uri="{FF2B5EF4-FFF2-40B4-BE49-F238E27FC236}">
                <a16:creationId xmlns:a16="http://schemas.microsoft.com/office/drawing/2014/main" id="{F3AC8375-5C2C-1434-C007-81D5AB68C1FA}"/>
              </a:ext>
            </a:extLst>
          </p:cNvPr>
          <p:cNvSpPr>
            <a:spLocks noGrp="1"/>
          </p:cNvSpPr>
          <p:nvPr>
            <p:ph idx="1"/>
          </p:nvPr>
        </p:nvSpPr>
        <p:spPr>
          <a:xfrm>
            <a:off x="136478" y="1173708"/>
            <a:ext cx="12055522" cy="5482940"/>
          </a:xfrm>
        </p:spPr>
        <p:txBody>
          <a:bodyPr>
            <a:normAutofit/>
          </a:bodyPr>
          <a:lstStyle/>
          <a:p>
            <a:pPr marL="0" indent="0">
              <a:buNone/>
            </a:pPr>
            <a:r>
              <a:rPr lang="en-US" dirty="0"/>
              <a:t>"My initial assessment of the quality of stitched microscope mosaics obtained on the Leica DM6000 petrographic microscope (CARF, QUT) with a translational stage identified tile misplacement as a significant source of error (dxi, dyi). When samples are securely fixed to the stage, misplacement occurs due to odometric error from cumulative drifts of the stepper motor stage and compounded mechanical hysteresis. Rotational misplacement is not expected as the stage movement is strictly orthogonal, unless the sample is not securely fixed to the stage or holder, however, the camera might be slightly rotated (α degrees) with respect to the programmed scanning areas (image tiles), introducing a small rotation that can be a conspicuous pixel offset at the tile corners."</a:t>
            </a:r>
          </a:p>
          <a:p>
            <a:pPr marL="0" indent="0" algn="r">
              <a:buNone/>
            </a:pPr>
            <a:r>
              <a:rPr lang="en-US" sz="2800" dirty="0">
                <a:effectLst/>
                <a:latin typeface="Times New Roman" panose="02020603050405020304" pitchFamily="18" charset="0"/>
                <a:ea typeface="Times New Roman" panose="02020603050405020304" pitchFamily="18" charset="0"/>
              </a:rPr>
              <a:t>Acevedo Zamora, M. [2024]. </a:t>
            </a:r>
            <a:endParaRPr lang="en-GB" dirty="0"/>
          </a:p>
        </p:txBody>
      </p:sp>
    </p:spTree>
    <p:extLst>
      <p:ext uri="{BB962C8B-B14F-4D97-AF65-F5344CB8AC3E}">
        <p14:creationId xmlns:p14="http://schemas.microsoft.com/office/powerpoint/2010/main" val="1917869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548176-E480-9C1E-D93C-DCAB5E6CA0D1}"/>
              </a:ext>
            </a:extLst>
          </p:cNvPr>
          <p:cNvSpPr>
            <a:spLocks noGrp="1"/>
          </p:cNvSpPr>
          <p:nvPr>
            <p:ph idx="1"/>
          </p:nvPr>
        </p:nvSpPr>
        <p:spPr>
          <a:xfrm>
            <a:off x="436729" y="614149"/>
            <a:ext cx="11382232" cy="5562814"/>
          </a:xfrm>
        </p:spPr>
        <p:txBody>
          <a:bodyPr/>
          <a:lstStyle/>
          <a:p>
            <a:pPr algn="l"/>
            <a:endParaRPr lang="en-GB" sz="1800" b="0" i="0" u="none" strike="noStrike" baseline="0" dirty="0">
              <a:solidFill>
                <a:srgbClr val="000000"/>
              </a:solidFill>
              <a:latin typeface="Times New Roman" panose="02020603050405020304" pitchFamily="18" charset="0"/>
            </a:endParaRPr>
          </a:p>
          <a:p>
            <a:pPr marL="0" indent="0">
              <a:buNone/>
            </a:pPr>
            <a:r>
              <a:rPr lang="en-GB" b="1" i="0" u="none" strike="noStrike" baseline="0" dirty="0">
                <a:solidFill>
                  <a:srgbClr val="000000"/>
                </a:solidFill>
                <a:latin typeface="Times New Roman" panose="02020603050405020304" pitchFamily="18" charset="0"/>
              </a:rPr>
              <a:t>PETROGRAPHIC MICROSCOPY OF GEOLOGIC TEXTURAL PATTERNS AND ELEMENT-MINERAL ASSOCIATIONS WITH NOVEL IMAGE ANALYSIS METHODS </a:t>
            </a:r>
            <a:endParaRPr lang="en-GB" b="0" i="0" u="none" strike="noStrike" baseline="0" dirty="0">
              <a:solidFill>
                <a:srgbClr val="000000"/>
              </a:solidFill>
              <a:latin typeface="Times New Roman" panose="02020603050405020304" pitchFamily="18" charset="0"/>
            </a:endParaRPr>
          </a:p>
          <a:p>
            <a:pPr marL="0" indent="0">
              <a:buNone/>
            </a:pPr>
            <a:r>
              <a:rPr lang="en-GB" b="1" i="0" u="none" strike="noStrike" baseline="0" dirty="0">
                <a:solidFill>
                  <a:srgbClr val="000000"/>
                </a:solidFill>
                <a:latin typeface="Times New Roman" panose="02020603050405020304" pitchFamily="18" charset="0"/>
              </a:rPr>
              <a:t>Marco Andres Acevedo Zamora </a:t>
            </a:r>
            <a:endParaRPr lang="en-GB" b="0" i="0" u="none" strike="noStrike" baseline="0" dirty="0">
              <a:solidFill>
                <a:srgbClr val="000000"/>
              </a:solidFill>
              <a:latin typeface="Times New Roman" panose="02020603050405020304" pitchFamily="18" charset="0"/>
            </a:endParaRPr>
          </a:p>
          <a:p>
            <a:pPr marL="0" indent="0">
              <a:buNone/>
            </a:pPr>
            <a:r>
              <a:rPr lang="en-GB" b="0" i="0" u="none" strike="noStrike" baseline="0" dirty="0">
                <a:solidFill>
                  <a:srgbClr val="000000"/>
                </a:solidFill>
                <a:latin typeface="Times New Roman" panose="02020603050405020304" pitchFamily="18" charset="0"/>
              </a:rPr>
              <a:t>Ph.D. thesis, Faculty of Science Queensland University of Technology 2024</a:t>
            </a:r>
            <a:endParaRPr lang="en-GB" dirty="0"/>
          </a:p>
        </p:txBody>
      </p:sp>
    </p:spTree>
    <p:extLst>
      <p:ext uri="{BB962C8B-B14F-4D97-AF65-F5344CB8AC3E}">
        <p14:creationId xmlns:p14="http://schemas.microsoft.com/office/powerpoint/2010/main" val="1210428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20D31-2C17-7512-0552-A086194293D1}"/>
              </a:ext>
            </a:extLst>
          </p:cNvPr>
          <p:cNvSpPr>
            <a:spLocks noGrp="1"/>
          </p:cNvSpPr>
          <p:nvPr>
            <p:ph type="title"/>
          </p:nvPr>
        </p:nvSpPr>
        <p:spPr/>
        <p:txBody>
          <a:bodyPr/>
          <a:lstStyle/>
          <a:p>
            <a:r>
              <a:rPr lang="en-US" dirty="0"/>
              <a:t>S</a:t>
            </a:r>
            <a:r>
              <a:rPr lang="en-US" sz="4400" dirty="0"/>
              <a:t>emi-automatic Evaluation of Data</a:t>
            </a:r>
            <a:endParaRPr lang="en-GB" dirty="0"/>
          </a:p>
        </p:txBody>
      </p:sp>
      <p:sp>
        <p:nvSpPr>
          <p:cNvPr id="3" name="Content Placeholder 2">
            <a:extLst>
              <a:ext uri="{FF2B5EF4-FFF2-40B4-BE49-F238E27FC236}">
                <a16:creationId xmlns:a16="http://schemas.microsoft.com/office/drawing/2014/main" id="{36737938-6410-C4B8-EAE6-967DBCC6EA98}"/>
              </a:ext>
            </a:extLst>
          </p:cNvPr>
          <p:cNvSpPr>
            <a:spLocks noGrp="1"/>
          </p:cNvSpPr>
          <p:nvPr>
            <p:ph idx="1"/>
          </p:nvPr>
        </p:nvSpPr>
        <p:spPr>
          <a:xfrm>
            <a:off x="838199" y="1825625"/>
            <a:ext cx="10967113" cy="4452346"/>
          </a:xfrm>
        </p:spPr>
        <p:txBody>
          <a:bodyPr>
            <a:noAutofit/>
          </a:bodyPr>
          <a:lstStyle/>
          <a:p>
            <a:pPr marL="0" indent="0">
              <a:buNone/>
            </a:pPr>
            <a:r>
              <a:rPr lang="en-US" dirty="0"/>
              <a:t>Users of digital photography from petrographic microscopes and scanners need to be aware that these factors all potentially impact on the ability to semi-automatically evaluate data contained in stitched multi-modal mosaics. </a:t>
            </a:r>
          </a:p>
          <a:p>
            <a:pPr marL="0" indent="0">
              <a:buNone/>
            </a:pPr>
            <a:r>
              <a:rPr lang="en-US" dirty="0"/>
              <a:t>For capturing images from a conventional microscope for subsequent stitching , adequate Köhler illumination, large area scanning and stepwise auto-focusing options need to be set up before triggering the acquisition, especially at higher numerical apertures (higher magnification) that have shallow depths of field.</a:t>
            </a:r>
            <a:endParaRPr lang="en-GB" dirty="0"/>
          </a:p>
        </p:txBody>
      </p:sp>
    </p:spTree>
    <p:extLst>
      <p:ext uri="{BB962C8B-B14F-4D97-AF65-F5344CB8AC3E}">
        <p14:creationId xmlns:p14="http://schemas.microsoft.com/office/powerpoint/2010/main" val="413822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F64F7-9514-EF98-6C6F-9B8460E833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12D2FA-9612-144C-6129-4801F2924F80}"/>
              </a:ext>
            </a:extLst>
          </p:cNvPr>
          <p:cNvSpPr>
            <a:spLocks noGrp="1"/>
          </p:cNvSpPr>
          <p:nvPr>
            <p:ph type="title"/>
          </p:nvPr>
        </p:nvSpPr>
        <p:spPr/>
        <p:txBody>
          <a:bodyPr/>
          <a:lstStyle/>
          <a:p>
            <a:r>
              <a:rPr lang="en-US" dirty="0"/>
              <a:t>S</a:t>
            </a:r>
            <a:r>
              <a:rPr lang="en-US" sz="4400" dirty="0"/>
              <a:t>emi-automatic Evaluation of Data</a:t>
            </a:r>
            <a:endParaRPr lang="en-GB" dirty="0"/>
          </a:p>
        </p:txBody>
      </p:sp>
      <p:sp>
        <p:nvSpPr>
          <p:cNvPr id="3" name="Content Placeholder 2">
            <a:extLst>
              <a:ext uri="{FF2B5EF4-FFF2-40B4-BE49-F238E27FC236}">
                <a16:creationId xmlns:a16="http://schemas.microsoft.com/office/drawing/2014/main" id="{A0AA648F-9EB5-14A6-3071-9B397198F2A5}"/>
              </a:ext>
            </a:extLst>
          </p:cNvPr>
          <p:cNvSpPr>
            <a:spLocks noGrp="1"/>
          </p:cNvSpPr>
          <p:nvPr>
            <p:ph idx="1"/>
          </p:nvPr>
        </p:nvSpPr>
        <p:spPr>
          <a:xfrm>
            <a:off x="592540" y="1511726"/>
            <a:ext cx="10761260" cy="4981149"/>
          </a:xfrm>
        </p:spPr>
        <p:txBody>
          <a:bodyPr>
            <a:noAutofit/>
          </a:bodyPr>
          <a:lstStyle/>
          <a:p>
            <a:pPr marL="0" indent="0">
              <a:buNone/>
            </a:pPr>
            <a:r>
              <a:rPr lang="en-US" dirty="0"/>
              <a:t>"In petrography, we should avoid working with all-in-focus images, so called ‘extended depth of focus’, that do not represent the surface of the sample and were originally developed for material science metrology (e.g., microchips). With image segmentation in mind, it is advisable to work with medium and high numerical apertures, various modalities, polarising pair orientations (‘multi-pol’ image stacks), and aiming to have premium polish to reduce the ambiguities of crystal orientation (cross-polarised light), blurring, and low-angle grain contacts."</a:t>
            </a:r>
          </a:p>
          <a:p>
            <a:pPr marL="0" indent="0">
              <a:buNone/>
            </a:pPr>
            <a:endParaRPr lang="en-US" dirty="0"/>
          </a:p>
          <a:p>
            <a:pPr marL="0" indent="0" algn="r">
              <a:buNone/>
            </a:pPr>
            <a:r>
              <a:rPr lang="en-US" sz="2800" dirty="0">
                <a:effectLst/>
                <a:latin typeface="Times New Roman" panose="02020603050405020304" pitchFamily="18" charset="0"/>
                <a:ea typeface="Times New Roman" panose="02020603050405020304" pitchFamily="18" charset="0"/>
              </a:rPr>
              <a:t>Acevedo Zamora, M. [2024]. </a:t>
            </a:r>
            <a:endParaRPr lang="en-GB" dirty="0"/>
          </a:p>
        </p:txBody>
      </p:sp>
    </p:spTree>
    <p:extLst>
      <p:ext uri="{BB962C8B-B14F-4D97-AF65-F5344CB8AC3E}">
        <p14:creationId xmlns:p14="http://schemas.microsoft.com/office/powerpoint/2010/main" val="492560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16167-3C65-C30E-73DF-0251DF2513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DAF43C-2A44-D548-4C63-922CFE9389CA}"/>
              </a:ext>
            </a:extLst>
          </p:cNvPr>
          <p:cNvSpPr>
            <a:spLocks noGrp="1"/>
          </p:cNvSpPr>
          <p:nvPr>
            <p:ph type="title"/>
          </p:nvPr>
        </p:nvSpPr>
        <p:spPr>
          <a:xfrm>
            <a:off x="545911" y="172326"/>
            <a:ext cx="10515600" cy="1325563"/>
          </a:xfrm>
        </p:spPr>
        <p:txBody>
          <a:bodyPr/>
          <a:lstStyle/>
          <a:p>
            <a:r>
              <a:rPr lang="en-GB" dirty="0"/>
              <a:t>Image Registration</a:t>
            </a:r>
          </a:p>
        </p:txBody>
      </p:sp>
      <p:sp>
        <p:nvSpPr>
          <p:cNvPr id="3" name="Content Placeholder 2">
            <a:extLst>
              <a:ext uri="{FF2B5EF4-FFF2-40B4-BE49-F238E27FC236}">
                <a16:creationId xmlns:a16="http://schemas.microsoft.com/office/drawing/2014/main" id="{2CF6DE3E-12BA-99D8-C2A3-4DE5B74BB0A0}"/>
              </a:ext>
            </a:extLst>
          </p:cNvPr>
          <p:cNvSpPr>
            <a:spLocks noGrp="1"/>
          </p:cNvSpPr>
          <p:nvPr>
            <p:ph idx="1"/>
          </p:nvPr>
        </p:nvSpPr>
        <p:spPr>
          <a:xfrm>
            <a:off x="545911" y="1487606"/>
            <a:ext cx="11068334" cy="5005269"/>
          </a:xfrm>
        </p:spPr>
        <p:txBody>
          <a:bodyPr>
            <a:normAutofit/>
          </a:bodyPr>
          <a:lstStyle/>
          <a:p>
            <a:pPr marL="0" indent="0">
              <a:buNone/>
            </a:pPr>
            <a:r>
              <a:rPr lang="en-US" dirty="0"/>
              <a:t>Image stitching (i.e. mosaicing, compositing) of grids of adjacent images (FoV, captures, tiles) is needed to create whole-side mosaic (montages) – whether in satellite imagery, panorama photography, high-resolution optical microscope imagery, or high magnification electron microscope imagery.</a:t>
            </a:r>
          </a:p>
          <a:p>
            <a:pPr marL="0" indent="0">
              <a:buNone/>
            </a:pPr>
            <a:r>
              <a:rPr lang="en-GB" dirty="0"/>
              <a:t>Image registration methods are generally either intensity-based (pixel-based, area-based, block-matching, histogram-based, direct, frequency-based, correlation methods) or  feature-based (landmark-point-based, interest point-based).</a:t>
            </a:r>
          </a:p>
        </p:txBody>
      </p:sp>
    </p:spTree>
    <p:extLst>
      <p:ext uri="{BB962C8B-B14F-4D97-AF65-F5344CB8AC3E}">
        <p14:creationId xmlns:p14="http://schemas.microsoft.com/office/powerpoint/2010/main" val="2130716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58FA2-B350-9D16-C53E-BC7B7F88E1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C9BCEA-408F-DD6F-1DCE-30C0CE108ADC}"/>
              </a:ext>
            </a:extLst>
          </p:cNvPr>
          <p:cNvSpPr>
            <a:spLocks noGrp="1"/>
          </p:cNvSpPr>
          <p:nvPr>
            <p:ph type="title"/>
          </p:nvPr>
        </p:nvSpPr>
        <p:spPr>
          <a:xfrm>
            <a:off x="545911" y="172326"/>
            <a:ext cx="3111689" cy="1560940"/>
          </a:xfrm>
        </p:spPr>
        <p:txBody>
          <a:bodyPr/>
          <a:lstStyle/>
          <a:p>
            <a:r>
              <a:rPr lang="en-GB" dirty="0"/>
              <a:t>Image Registration</a:t>
            </a:r>
          </a:p>
        </p:txBody>
      </p:sp>
      <p:sp>
        <p:nvSpPr>
          <p:cNvPr id="3" name="Content Placeholder 2">
            <a:extLst>
              <a:ext uri="{FF2B5EF4-FFF2-40B4-BE49-F238E27FC236}">
                <a16:creationId xmlns:a16="http://schemas.microsoft.com/office/drawing/2014/main" id="{CAAF7073-C7D2-B62D-B3F4-C70FC883EBAB}"/>
              </a:ext>
            </a:extLst>
          </p:cNvPr>
          <p:cNvSpPr>
            <a:spLocks noGrp="1"/>
          </p:cNvSpPr>
          <p:nvPr>
            <p:ph idx="1"/>
          </p:nvPr>
        </p:nvSpPr>
        <p:spPr>
          <a:xfrm>
            <a:off x="436727" y="2647665"/>
            <a:ext cx="3398293" cy="2661314"/>
          </a:xfrm>
        </p:spPr>
        <p:txBody>
          <a:bodyPr>
            <a:normAutofit lnSpcReduction="10000"/>
          </a:bodyPr>
          <a:lstStyle/>
          <a:p>
            <a:pPr marL="0" indent="0">
              <a:buNone/>
            </a:pPr>
            <a:r>
              <a:rPr lang="en-GB" dirty="0"/>
              <a:t>Pairwise registration of tiles produces artefacts and false-positive matches, because each pair interacts with every other pair:</a:t>
            </a:r>
          </a:p>
        </p:txBody>
      </p:sp>
      <p:pic>
        <p:nvPicPr>
          <p:cNvPr id="7" name="Picture 6">
            <a:extLst>
              <a:ext uri="{FF2B5EF4-FFF2-40B4-BE49-F238E27FC236}">
                <a16:creationId xmlns:a16="http://schemas.microsoft.com/office/drawing/2014/main" id="{17485C8A-1055-B846-D37C-335E3375BE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8145" y="0"/>
            <a:ext cx="7847463" cy="6940430"/>
          </a:xfrm>
          <a:prstGeom prst="rect">
            <a:avLst/>
          </a:prstGeom>
        </p:spPr>
      </p:pic>
    </p:spTree>
    <p:extLst>
      <p:ext uri="{BB962C8B-B14F-4D97-AF65-F5344CB8AC3E}">
        <p14:creationId xmlns:p14="http://schemas.microsoft.com/office/powerpoint/2010/main" val="942760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E42FE-E357-88C6-9D92-56287B4EC70A}"/>
              </a:ext>
            </a:extLst>
          </p:cNvPr>
          <p:cNvSpPr>
            <a:spLocks noGrp="1"/>
          </p:cNvSpPr>
          <p:nvPr>
            <p:ph type="title"/>
          </p:nvPr>
        </p:nvSpPr>
        <p:spPr>
          <a:xfrm>
            <a:off x="545911" y="172326"/>
            <a:ext cx="10515600" cy="1325563"/>
          </a:xfrm>
        </p:spPr>
        <p:txBody>
          <a:bodyPr/>
          <a:lstStyle/>
          <a:p>
            <a:r>
              <a:rPr lang="en-GB" dirty="0"/>
              <a:t>Image Registration</a:t>
            </a:r>
          </a:p>
        </p:txBody>
      </p:sp>
      <p:sp>
        <p:nvSpPr>
          <p:cNvPr id="3" name="Content Placeholder 2">
            <a:extLst>
              <a:ext uri="{FF2B5EF4-FFF2-40B4-BE49-F238E27FC236}">
                <a16:creationId xmlns:a16="http://schemas.microsoft.com/office/drawing/2014/main" id="{A916CF18-D6E2-5970-15C0-AFEC1541AD75}"/>
              </a:ext>
            </a:extLst>
          </p:cNvPr>
          <p:cNvSpPr>
            <a:spLocks noGrp="1"/>
          </p:cNvSpPr>
          <p:nvPr>
            <p:ph idx="1"/>
          </p:nvPr>
        </p:nvSpPr>
        <p:spPr>
          <a:xfrm>
            <a:off x="545911" y="1487606"/>
            <a:ext cx="11068334" cy="5005269"/>
          </a:xfrm>
        </p:spPr>
        <p:txBody>
          <a:bodyPr>
            <a:normAutofit/>
          </a:bodyPr>
          <a:lstStyle/>
          <a:p>
            <a:pPr marL="0" indent="0">
              <a:buNone/>
            </a:pPr>
            <a:r>
              <a:rPr lang="en-GB" dirty="0"/>
              <a:t>Different approaches are available, e.g. </a:t>
            </a:r>
            <a:r>
              <a:rPr lang="en-US" dirty="0"/>
              <a:t>Scale Invariant Feature Transform (</a:t>
            </a:r>
            <a:r>
              <a:rPr lang="en-GB" dirty="0"/>
              <a:t>S</a:t>
            </a:r>
            <a:r>
              <a:rPr lang="en-US" dirty="0"/>
              <a:t>IFT)</a:t>
            </a:r>
          </a:p>
          <a:p>
            <a:pPr marL="0" indent="0">
              <a:buNone/>
            </a:pPr>
            <a:r>
              <a:rPr lang="en-US" dirty="0"/>
              <a:t>The research group at the National Institute of Standards &amp; Technology (NIST) (Blattner et al., 2014; Joe Chalfoun et al., 2017) pioneered very fast image stitching in an attempt to enable time-lapse observational studies in different image modalities of entire cell cultures under cultivation. For this, they created the MIST plugin (Fiji) available in ImageJ. </a:t>
            </a:r>
            <a:endParaRPr lang="en-GB" dirty="0"/>
          </a:p>
        </p:txBody>
      </p:sp>
    </p:spTree>
    <p:extLst>
      <p:ext uri="{BB962C8B-B14F-4D97-AF65-F5344CB8AC3E}">
        <p14:creationId xmlns:p14="http://schemas.microsoft.com/office/powerpoint/2010/main" val="3002674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DD0C9-5B17-EDFF-E1C5-BFA065C58F89}"/>
              </a:ext>
            </a:extLst>
          </p:cNvPr>
          <p:cNvSpPr>
            <a:spLocks noGrp="1"/>
          </p:cNvSpPr>
          <p:nvPr>
            <p:ph type="title"/>
          </p:nvPr>
        </p:nvSpPr>
        <p:spPr/>
        <p:txBody>
          <a:bodyPr/>
          <a:lstStyle/>
          <a:p>
            <a:r>
              <a:rPr lang="en-GB" dirty="0"/>
              <a:t>Introduction and Scope of Talk</a:t>
            </a:r>
          </a:p>
        </p:txBody>
      </p:sp>
      <p:sp>
        <p:nvSpPr>
          <p:cNvPr id="3" name="Content Placeholder 2">
            <a:extLst>
              <a:ext uri="{FF2B5EF4-FFF2-40B4-BE49-F238E27FC236}">
                <a16:creationId xmlns:a16="http://schemas.microsoft.com/office/drawing/2014/main" id="{0215F1BD-77AF-E47B-5732-DBDFEC7A5B8D}"/>
              </a:ext>
            </a:extLst>
          </p:cNvPr>
          <p:cNvSpPr>
            <a:spLocks noGrp="1"/>
          </p:cNvSpPr>
          <p:nvPr>
            <p:ph idx="1"/>
          </p:nvPr>
        </p:nvSpPr>
        <p:spPr/>
        <p:txBody>
          <a:bodyPr>
            <a:normAutofit/>
          </a:bodyPr>
          <a:lstStyle/>
          <a:p>
            <a:pPr marL="0" indent="0" rtl="0">
              <a:buNone/>
            </a:pPr>
            <a:r>
              <a:rPr lang="en-GB" dirty="0">
                <a:solidFill>
                  <a:srgbClr val="000000"/>
                </a:solidFill>
                <a:effectLst/>
                <a:latin typeface="Times New Roman" panose="02020603050405020304" pitchFamily="18" charset="0"/>
                <a:cs typeface="Times New Roman" panose="02020603050405020304" pitchFamily="18" charset="0"/>
              </a:rPr>
              <a:t>For nearly 200 years the polarising microscope has been more than just the tool of choice for petrography, it has been an essential item of equipment for analysis of thin sections and polished blocks in fields as diverse as sedimentary petrography, cement clinker analysis, coal macerals, concrete, in built structures, archaeometry, melissopalynology and others.</a:t>
            </a:r>
          </a:p>
          <a:p>
            <a:pPr marL="0" indent="0" algn="l">
              <a:buNone/>
            </a:pPr>
            <a:r>
              <a:rPr lang="en-GB" b="0" i="0" u="none" strike="noStrike" baseline="0" dirty="0"/>
              <a:t>"In daily concrete construction and engineering routine, 'microscopy applied to building materials’ is largely synonymous with ‘aggregate assessment’."</a:t>
            </a:r>
            <a:endParaRPr lang="en-GB" dirty="0"/>
          </a:p>
          <a:p>
            <a:endParaRPr lang="en-GB" dirty="0"/>
          </a:p>
        </p:txBody>
      </p:sp>
    </p:spTree>
    <p:extLst>
      <p:ext uri="{BB962C8B-B14F-4D97-AF65-F5344CB8AC3E}">
        <p14:creationId xmlns:p14="http://schemas.microsoft.com/office/powerpoint/2010/main" val="2223739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00F22-0D65-5734-8D75-97BEBF1607A5}"/>
              </a:ext>
            </a:extLst>
          </p:cNvPr>
          <p:cNvSpPr>
            <a:spLocks noGrp="1"/>
          </p:cNvSpPr>
          <p:nvPr>
            <p:ph type="title"/>
          </p:nvPr>
        </p:nvSpPr>
        <p:spPr/>
        <p:txBody>
          <a:bodyPr/>
          <a:lstStyle/>
          <a:p>
            <a:r>
              <a:rPr lang="en-GB" dirty="0"/>
              <a:t>Digital Microscopes (Wikipedia)</a:t>
            </a:r>
          </a:p>
        </p:txBody>
      </p:sp>
      <p:sp>
        <p:nvSpPr>
          <p:cNvPr id="3" name="Content Placeholder 2">
            <a:extLst>
              <a:ext uri="{FF2B5EF4-FFF2-40B4-BE49-F238E27FC236}">
                <a16:creationId xmlns:a16="http://schemas.microsoft.com/office/drawing/2014/main" id="{A4B25B0A-3CFC-9A19-AEE0-7F4965ACBA37}"/>
              </a:ext>
            </a:extLst>
          </p:cNvPr>
          <p:cNvSpPr>
            <a:spLocks noGrp="1"/>
          </p:cNvSpPr>
          <p:nvPr>
            <p:ph idx="1"/>
          </p:nvPr>
        </p:nvSpPr>
        <p:spPr>
          <a:xfrm>
            <a:off x="668739" y="1690688"/>
            <a:ext cx="11041039" cy="4901181"/>
          </a:xfrm>
        </p:spPr>
        <p:txBody>
          <a:bodyPr>
            <a:normAutofit fontScale="62500" lnSpcReduction="20000"/>
          </a:bodyPr>
          <a:lstStyle/>
          <a:p>
            <a:pPr marL="0" indent="0">
              <a:buNone/>
            </a:pPr>
            <a:r>
              <a:rPr lang="en-GB" dirty="0">
                <a:solidFill>
                  <a:srgbClr val="202122"/>
                </a:solidFill>
                <a:latin typeface="Arial" panose="020B0604020202020204" pitchFamily="34" charset="0"/>
              </a:rPr>
              <a:t>A </a:t>
            </a:r>
            <a:r>
              <a:rPr lang="en-GB" b="1" i="0" dirty="0">
                <a:solidFill>
                  <a:srgbClr val="202122"/>
                </a:solidFill>
                <a:effectLst/>
                <a:latin typeface="Arial" panose="020B0604020202020204" pitchFamily="34" charset="0"/>
              </a:rPr>
              <a:t>digital microscope</a:t>
            </a:r>
            <a:r>
              <a:rPr lang="en-GB" b="0" i="0" dirty="0">
                <a:solidFill>
                  <a:srgbClr val="202122"/>
                </a:solidFill>
                <a:effectLst/>
                <a:latin typeface="Arial" panose="020B0604020202020204" pitchFamily="34" charset="0"/>
              </a:rPr>
              <a:t> is a variation of a traditional optical microscope that uses </a:t>
            </a:r>
            <a:r>
              <a:rPr lang="en-GB" b="0" i="0" u="none" strike="noStrike" dirty="0">
                <a:effectLst/>
                <a:latin typeface="Arial" panose="020B0604020202020204" pitchFamily="34" charset="0"/>
                <a:hlinkClick r:id="rId2" tooltip="Optics"/>
              </a:rPr>
              <a:t>optics</a:t>
            </a:r>
            <a:r>
              <a:rPr lang="en-GB" b="0" i="0" dirty="0">
                <a:solidFill>
                  <a:srgbClr val="202122"/>
                </a:solidFill>
                <a:effectLst/>
                <a:latin typeface="Arial" panose="020B0604020202020204" pitchFamily="34" charset="0"/>
              </a:rPr>
              <a:t> and a digital camera to output an image to a </a:t>
            </a:r>
            <a:r>
              <a:rPr lang="en-GB" b="0" i="0" u="none" strike="noStrike" dirty="0">
                <a:effectLst/>
                <a:latin typeface="Arial" panose="020B0604020202020204" pitchFamily="34" charset="0"/>
                <a:hlinkClick r:id="rId3" tooltip="Video monitor"/>
              </a:rPr>
              <a:t>monitor</a:t>
            </a:r>
            <a:r>
              <a:rPr lang="en-GB" b="0" i="0" dirty="0">
                <a:solidFill>
                  <a:srgbClr val="202122"/>
                </a:solidFill>
                <a:effectLst/>
                <a:latin typeface="Arial" panose="020B0604020202020204" pitchFamily="34" charset="0"/>
              </a:rPr>
              <a:t>, sometimes by means of software running on a </a:t>
            </a:r>
            <a:r>
              <a:rPr lang="en-GB" b="0" i="0" u="none" strike="noStrike" dirty="0">
                <a:effectLst/>
                <a:latin typeface="Arial" panose="020B0604020202020204" pitchFamily="34" charset="0"/>
                <a:hlinkClick r:id="rId4" tooltip="Computer"/>
              </a:rPr>
              <a:t>computer</a:t>
            </a:r>
            <a:r>
              <a:rPr lang="en-GB" b="0" i="0" dirty="0">
                <a:solidFill>
                  <a:srgbClr val="202122"/>
                </a:solidFill>
                <a:effectLst/>
                <a:latin typeface="Arial" panose="020B0604020202020204" pitchFamily="34" charset="0"/>
              </a:rPr>
              <a:t>. </a:t>
            </a:r>
          </a:p>
          <a:p>
            <a:pPr marL="0" indent="0">
              <a:buNone/>
            </a:pPr>
            <a:r>
              <a:rPr lang="en-GB" b="0" i="0" dirty="0">
                <a:solidFill>
                  <a:srgbClr val="202122"/>
                </a:solidFill>
                <a:effectLst/>
                <a:latin typeface="Arial" panose="020B0604020202020204" pitchFamily="34" charset="0"/>
              </a:rPr>
              <a:t>An early digital microscope was made by a company in </a:t>
            </a:r>
            <a:r>
              <a:rPr lang="en-GB" b="0" i="0" u="none" strike="noStrike" dirty="0">
                <a:effectLst/>
                <a:latin typeface="Arial" panose="020B0604020202020204" pitchFamily="34" charset="0"/>
                <a:hlinkClick r:id="rId5" tooltip="Tokyo"/>
              </a:rPr>
              <a:t>Tokyo</a:t>
            </a:r>
            <a:r>
              <a:rPr lang="en-GB" b="0" i="0" dirty="0">
                <a:solidFill>
                  <a:srgbClr val="202122"/>
                </a:solidFill>
                <a:effectLst/>
                <a:latin typeface="Arial" panose="020B0604020202020204" pitchFamily="34" charset="0"/>
              </a:rPr>
              <a:t>, </a:t>
            </a:r>
            <a:r>
              <a:rPr lang="en-GB" b="0" i="0" u="none" strike="noStrike" dirty="0">
                <a:effectLst/>
                <a:latin typeface="Arial" panose="020B0604020202020204" pitchFamily="34" charset="0"/>
                <a:hlinkClick r:id="rId6" tooltip="Japan"/>
              </a:rPr>
              <a:t>Japan</a:t>
            </a:r>
            <a:r>
              <a:rPr lang="en-GB" b="0" i="0" dirty="0">
                <a:solidFill>
                  <a:srgbClr val="202122"/>
                </a:solidFill>
                <a:effectLst/>
                <a:latin typeface="Arial" panose="020B0604020202020204" pitchFamily="34" charset="0"/>
              </a:rPr>
              <a:t> in 1986, which is now known as </a:t>
            </a:r>
            <a:r>
              <a:rPr lang="en-GB" b="0" i="0" u="none" strike="noStrike" dirty="0">
                <a:effectLst/>
                <a:latin typeface="Arial" panose="020B0604020202020204" pitchFamily="34" charset="0"/>
                <a:hlinkClick r:id="rId7" tooltip="Hirox"/>
              </a:rPr>
              <a:t>Hirox Co. LTD</a:t>
            </a:r>
            <a:r>
              <a:rPr lang="en-GB" b="0" i="0" dirty="0">
                <a:solidFill>
                  <a:srgbClr val="202122"/>
                </a:solidFill>
                <a:effectLst/>
                <a:latin typeface="Arial" panose="020B0604020202020204" pitchFamily="34" charset="0"/>
              </a:rPr>
              <a:t>.</a:t>
            </a:r>
            <a:endParaRPr lang="en-GB" b="0" i="0" baseline="30000" dirty="0">
              <a:solidFill>
                <a:srgbClr val="202122"/>
              </a:solidFill>
              <a:effectLst/>
              <a:latin typeface="Arial" panose="020B0604020202020204" pitchFamily="34" charset="0"/>
            </a:endParaRPr>
          </a:p>
          <a:p>
            <a:pPr marL="0" indent="0" algn="l">
              <a:buNone/>
            </a:pPr>
            <a:r>
              <a:rPr lang="en-GB" b="1" i="0" dirty="0">
                <a:effectLst/>
                <a:latin typeface="Linux Libertine"/>
              </a:rPr>
              <a:t>Stereo and digital microscopes</a:t>
            </a:r>
          </a:p>
          <a:p>
            <a:pPr marL="0" indent="0" algn="l">
              <a:buNone/>
            </a:pPr>
            <a:r>
              <a:rPr lang="en-GB" b="0" i="0" dirty="0">
                <a:effectLst/>
                <a:latin typeface="Arial" panose="020B0604020202020204" pitchFamily="34" charset="0"/>
              </a:rPr>
              <a:t>A primary difference between a stereo microscope and a digital microscope is the magnification. With a stereo microscope, the magnification is determined by multiplying the eyepiece magnification times the objective magnification. Since the digital microscope does not have an eyepiece, the magnification cannot be found using this method. Instead the magnification for a digital microscope was originally determined by how many times larger the sample was reproduced on a 15” monitor. While monitor sizes have changed, the physical size of the camera chip used has not. As a result, magnification numbers and field of view are still the same as that original definition, regardless of the size of the monitor used. The average difference in magnification between an optical microscope and a digital microscope is about 40%. Thus the magnification number of a stereomicroscope is usually 40% less than the magnification number of a digital microscope.</a:t>
            </a:r>
          </a:p>
          <a:p>
            <a:pPr marL="0" indent="0" algn="l">
              <a:buNone/>
            </a:pPr>
            <a:r>
              <a:rPr lang="en-GB" b="0" i="0" dirty="0">
                <a:effectLst/>
                <a:latin typeface="Arial" panose="020B0604020202020204" pitchFamily="34" charset="0"/>
              </a:rPr>
              <a:t>Since the digital microscope has the image projected directly on to the CCD camera, it is possible to have higher quality recorded images than with a stereo microscope. With the stereo microscope, the lenses are made for the optics of the eye. Attaching a CCD camera to a stereo microscope will result in an image that has compromises made for the eyepiece. Although the monitor image and recorded image may be of higher quality with the digital microscope</a:t>
            </a:r>
            <a:r>
              <a:rPr lang="en-GB" b="0" i="0" dirty="0">
                <a:solidFill>
                  <a:srgbClr val="202122"/>
                </a:solidFill>
                <a:effectLst/>
                <a:latin typeface="Arial" panose="020B0604020202020204" pitchFamily="34" charset="0"/>
              </a:rPr>
              <a:t>, the application of the microscope may dictate which microscope is preferred.</a:t>
            </a:r>
          </a:p>
          <a:p>
            <a:endParaRPr lang="en-GB" dirty="0"/>
          </a:p>
        </p:txBody>
      </p:sp>
    </p:spTree>
    <p:extLst>
      <p:ext uri="{BB962C8B-B14F-4D97-AF65-F5344CB8AC3E}">
        <p14:creationId xmlns:p14="http://schemas.microsoft.com/office/powerpoint/2010/main" val="896016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96F09-D17B-908C-C381-709A9F154AA6}"/>
              </a:ext>
            </a:extLst>
          </p:cNvPr>
          <p:cNvSpPr>
            <a:spLocks noGrp="1"/>
          </p:cNvSpPr>
          <p:nvPr>
            <p:ph type="title"/>
          </p:nvPr>
        </p:nvSpPr>
        <p:spPr/>
        <p:txBody>
          <a:bodyPr/>
          <a:lstStyle/>
          <a:p>
            <a:r>
              <a:rPr lang="en-GB" dirty="0"/>
              <a:t>Scanners</a:t>
            </a:r>
          </a:p>
        </p:txBody>
      </p:sp>
      <p:sp>
        <p:nvSpPr>
          <p:cNvPr id="3" name="Content Placeholder 2">
            <a:extLst>
              <a:ext uri="{FF2B5EF4-FFF2-40B4-BE49-F238E27FC236}">
                <a16:creationId xmlns:a16="http://schemas.microsoft.com/office/drawing/2014/main" id="{B5E6B0EE-0B2C-672E-EEBA-41DE2DA68B5E}"/>
              </a:ext>
            </a:extLst>
          </p:cNvPr>
          <p:cNvSpPr>
            <a:spLocks noGrp="1"/>
          </p:cNvSpPr>
          <p:nvPr>
            <p:ph idx="1"/>
          </p:nvPr>
        </p:nvSpPr>
        <p:spPr/>
        <p:txBody>
          <a:bodyPr>
            <a:normAutofit fontScale="62500" lnSpcReduction="20000"/>
          </a:bodyPr>
          <a:lstStyle/>
          <a:p>
            <a:pPr marL="0" indent="0">
              <a:buNone/>
            </a:pPr>
            <a:r>
              <a:rPr lang="en-US" dirty="0"/>
              <a:t>‘Slide scanners’ are rapid optical microscopes equipped with automated and accurate x-y travel stages with virtual z-motion that cannot be rotated. In biomedical microscopic imaging, they are widely deployed to generate whole-slide images (WSI) of tissue samples in various modes of illumination. The availability of WSI has motivated the development of instrument-agnostic advanced image analysis software, helping drug development, pathology, and many other areas of research. Slide scanners are now being modified to enable polarised petrographic microscopy by simulating stage rotation with the acquisition of multiple rotation angles of the polariser–analyser pair for observing randomly oriented anisotropic materials. </a:t>
            </a:r>
          </a:p>
          <a:p>
            <a:pPr marL="0" indent="0">
              <a:buNone/>
            </a:pPr>
            <a:r>
              <a:rPr lang="en-US" dirty="0"/>
              <a:t>The relegation of the polarised light microscope to a qualitative tool has not (yet) been reversed by the advent of data management tools (Wallace et al., 2015), high-quality digital microscope cameras, scanning software, and automated stages that allow stitching of image tiles or frames into mosaics of an entire thin section (i.e., slide scanning). </a:t>
            </a:r>
            <a:endParaRPr lang="en-GB" sz="2800" dirty="0">
              <a:solidFill>
                <a:srgbClr val="000000"/>
              </a:solidFill>
              <a:effectLst/>
              <a:latin typeface="Times New Roman" panose="02020603050405020304" pitchFamily="18" charset="0"/>
              <a:ea typeface="Times New Roman" panose="02020603050405020304" pitchFamily="18" charset="0"/>
            </a:endParaRPr>
          </a:p>
          <a:p>
            <a:pPr marL="0" indent="0">
              <a:buNone/>
            </a:pPr>
            <a:r>
              <a:rPr lang="en-GB" sz="2800" dirty="0">
                <a:solidFill>
                  <a:srgbClr val="000000"/>
                </a:solidFill>
                <a:effectLst/>
                <a:latin typeface="Times New Roman" panose="02020603050405020304" pitchFamily="18" charset="0"/>
                <a:ea typeface="Times New Roman" panose="02020603050405020304" pitchFamily="18" charset="0"/>
              </a:rPr>
              <a:t>Scanners have similarly been slower to appear for polarisation applications, although there are now at least three available on the market (Zeiss, Olympus and Glissando). The question is, after nearly 200 years of being the tool of choice for petrographers, has the microscope now been superseded by the scanner? Have scanners now reached the level of sophistication that makes microscopes obsolete, or at best an arcane specialism within this already niche field? Or do scanners complement traditional light microscopy?  Ignoring the different levels of investment required, which for now at least put scanners beyond the reach of many, we will look at the operational capabilities of each technology and at how they can work together.</a:t>
            </a:r>
            <a:endParaRPr lang="en-GB" sz="3200" dirty="0">
              <a:effectLst/>
              <a:latin typeface="Times New Roman" panose="02020603050405020304" pitchFamily="18" charset="0"/>
              <a:ea typeface="Times New Roman" panose="02020603050405020304" pitchFamily="18" charset="0"/>
            </a:endParaRPr>
          </a:p>
          <a:p>
            <a:endParaRPr lang="en-GB" dirty="0"/>
          </a:p>
        </p:txBody>
      </p:sp>
    </p:spTree>
    <p:extLst>
      <p:ext uri="{BB962C8B-B14F-4D97-AF65-F5344CB8AC3E}">
        <p14:creationId xmlns:p14="http://schemas.microsoft.com/office/powerpoint/2010/main" val="3790352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D3445-14EC-1BE9-1092-527E62B56D92}"/>
              </a:ext>
            </a:extLst>
          </p:cNvPr>
          <p:cNvSpPr>
            <a:spLocks noGrp="1"/>
          </p:cNvSpPr>
          <p:nvPr>
            <p:ph type="title"/>
          </p:nvPr>
        </p:nvSpPr>
        <p:spPr/>
        <p:txBody>
          <a:bodyPr/>
          <a:lstStyle/>
          <a:p>
            <a:r>
              <a:rPr lang="en-GB" dirty="0"/>
              <a:t>Stage Rotation</a:t>
            </a:r>
          </a:p>
        </p:txBody>
      </p:sp>
      <p:sp>
        <p:nvSpPr>
          <p:cNvPr id="3" name="Content Placeholder 2">
            <a:extLst>
              <a:ext uri="{FF2B5EF4-FFF2-40B4-BE49-F238E27FC236}">
                <a16:creationId xmlns:a16="http://schemas.microsoft.com/office/drawing/2014/main" id="{6CCE44A4-EE19-1F1E-218B-2BE59EA6C85F}"/>
              </a:ext>
            </a:extLst>
          </p:cNvPr>
          <p:cNvSpPr>
            <a:spLocks noGrp="1"/>
          </p:cNvSpPr>
          <p:nvPr>
            <p:ph idx="1"/>
          </p:nvPr>
        </p:nvSpPr>
        <p:spPr>
          <a:xfrm>
            <a:off x="545910" y="1487606"/>
            <a:ext cx="11450472" cy="5005269"/>
          </a:xfrm>
        </p:spPr>
        <p:txBody>
          <a:bodyPr>
            <a:normAutofit fontScale="92500"/>
          </a:bodyPr>
          <a:lstStyle/>
          <a:p>
            <a:pPr marL="0" indent="0">
              <a:buNone/>
            </a:pPr>
            <a:r>
              <a:rPr lang="en-US" dirty="0"/>
              <a:t>One key reason that petrological polarised light microscopy has not embraced digital WSI is that the most diagnostic properties of minerals derive from optical anisotropy (orthotropic materials), whose effects are exposed in polarised light (Raith et al., 2012). Coupled with the fact that in most rocks, crystals are not unidirectionally aligned, anisotropy causes some crystals of the same mineral to assume different appearances. Optical mineralogists exploit the diagnostic orientation dependence of anisotropy by visual inspection with stage rotation and insertion of an analyser and retardation plates into the light path. </a:t>
            </a:r>
          </a:p>
          <a:p>
            <a:pPr marL="0" indent="0">
              <a:buNone/>
            </a:pPr>
            <a:r>
              <a:rPr lang="en-US" dirty="0"/>
              <a:t>Some slide scanning manufacturers have begun offering instruments with orthogonally moving x-y-z stages but with rotatable polarisers and polariser–analyser pairs (Matthew, 2021). Aided by the very rapid acquisition, multi-angle (or multi-pol) WSI increases the demand for stacking several scans and generating a virtual approximation to stage rotation.</a:t>
            </a:r>
            <a:endParaRPr lang="en-GB" dirty="0"/>
          </a:p>
        </p:txBody>
      </p:sp>
    </p:spTree>
    <p:extLst>
      <p:ext uri="{BB962C8B-B14F-4D97-AF65-F5344CB8AC3E}">
        <p14:creationId xmlns:p14="http://schemas.microsoft.com/office/powerpoint/2010/main" val="2179177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F047F-4298-8BDE-7CF0-C8153573EB3B}"/>
              </a:ext>
            </a:extLst>
          </p:cNvPr>
          <p:cNvSpPr>
            <a:spLocks noGrp="1"/>
          </p:cNvSpPr>
          <p:nvPr>
            <p:ph type="title"/>
          </p:nvPr>
        </p:nvSpPr>
        <p:spPr>
          <a:xfrm>
            <a:off x="616992" y="80157"/>
            <a:ext cx="10560524" cy="1038960"/>
          </a:xfrm>
        </p:spPr>
        <p:txBody>
          <a:bodyPr/>
          <a:lstStyle/>
          <a:p>
            <a:r>
              <a:rPr lang="en-GB" dirty="0"/>
              <a:t>Scanners</a:t>
            </a:r>
          </a:p>
        </p:txBody>
      </p:sp>
      <p:sp>
        <p:nvSpPr>
          <p:cNvPr id="3" name="Content Placeholder 2">
            <a:extLst>
              <a:ext uri="{FF2B5EF4-FFF2-40B4-BE49-F238E27FC236}">
                <a16:creationId xmlns:a16="http://schemas.microsoft.com/office/drawing/2014/main" id="{DB29C432-906D-4526-2332-9A0A5DAD86D2}"/>
              </a:ext>
            </a:extLst>
          </p:cNvPr>
          <p:cNvSpPr>
            <a:spLocks noGrp="1"/>
          </p:cNvSpPr>
          <p:nvPr>
            <p:ph idx="1"/>
          </p:nvPr>
        </p:nvSpPr>
        <p:spPr>
          <a:xfrm>
            <a:off x="395785" y="1405719"/>
            <a:ext cx="10958015" cy="4771244"/>
          </a:xfrm>
        </p:spPr>
        <p:txBody>
          <a:bodyPr>
            <a:normAutofit fontScale="77500" lnSpcReduction="20000"/>
          </a:bodyPr>
          <a:lstStyle/>
          <a:p>
            <a:r>
              <a:rPr lang="en-GB" dirty="0"/>
              <a:t>Zeiss - The software of the AxioSCAN 7 Geo of Zeiss is well tailored to petrography using wave plates (circular polarisation, ‘c-pol’). The software ecosystem and broadcasting applications allow digital stage rotation (ZEN software), image segmentation, particle reporting, and cross-referencing microscopy against mass spectrometry imaging.</a:t>
            </a:r>
          </a:p>
          <a:p>
            <a:r>
              <a:rPr lang="en-GB" dirty="0"/>
              <a:t>Olympus - </a:t>
            </a:r>
            <a:r>
              <a:rPr lang="en-US" dirty="0"/>
              <a:t>VS200 single tray (ST), a first-generation integrated optical microscope designed for research (not diagnostic) purposes. Its original setup can perform brightfield (BF), fluorescence (FL), and phase-contrast (PH) microscopy and their combinations. FL uses specialised techniques, such as confocal microscopy, to study cells in z-stacks, dark-field (DF) for following stem cell colonies within referential overviews, and differential interference contrast (DIC) to better understand optical path-difference ‘relief’, all of which require special filters. In collaboration with the manufacturer Evident Scientific (formerly Olympus), we have repurposed the VS200 polarised transmitted (POL) and brightfield reflected light (RL) modalities to perform petrographic plane-polarised (PPL) and cross-polarised (XPL) observation in multi-angle polariser orientations. </a:t>
            </a:r>
            <a:endParaRPr lang="en-GB" dirty="0"/>
          </a:p>
          <a:p>
            <a:r>
              <a:rPr lang="en-GB" dirty="0"/>
              <a:t>Objective Imaging – Glissando POL, </a:t>
            </a:r>
            <a:r>
              <a:rPr lang="en-GB" b="0" i="0" dirty="0">
                <a:solidFill>
                  <a:srgbClr val="181818"/>
                </a:solidFill>
                <a:effectLst/>
                <a:latin typeface="MyriadBold"/>
              </a:rPr>
              <a:t>Brightfield and Polarized Light Scanner. Currently only available in 4X, 10X, 20X and 40X objective configurations.</a:t>
            </a:r>
            <a:endParaRPr lang="en-GB" dirty="0"/>
          </a:p>
        </p:txBody>
      </p:sp>
    </p:spTree>
    <p:extLst>
      <p:ext uri="{BB962C8B-B14F-4D97-AF65-F5344CB8AC3E}">
        <p14:creationId xmlns:p14="http://schemas.microsoft.com/office/powerpoint/2010/main" val="3471928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F1125-23E5-7AC2-F662-3907C0D7F53E}"/>
              </a:ext>
            </a:extLst>
          </p:cNvPr>
          <p:cNvSpPr>
            <a:spLocks noGrp="1"/>
          </p:cNvSpPr>
          <p:nvPr>
            <p:ph type="title"/>
          </p:nvPr>
        </p:nvSpPr>
        <p:spPr/>
        <p:txBody>
          <a:bodyPr/>
          <a:lstStyle/>
          <a:p>
            <a:r>
              <a:rPr lang="en-GB" dirty="0"/>
              <a:t>Glissando POL</a:t>
            </a:r>
          </a:p>
        </p:txBody>
      </p:sp>
      <p:sp>
        <p:nvSpPr>
          <p:cNvPr id="3" name="Content Placeholder 2">
            <a:extLst>
              <a:ext uri="{FF2B5EF4-FFF2-40B4-BE49-F238E27FC236}">
                <a16:creationId xmlns:a16="http://schemas.microsoft.com/office/drawing/2014/main" id="{6D6C561C-E4C9-1FE8-D916-4EF02989F1F8}"/>
              </a:ext>
            </a:extLst>
          </p:cNvPr>
          <p:cNvSpPr>
            <a:spLocks noGrp="1"/>
          </p:cNvSpPr>
          <p:nvPr>
            <p:ph idx="1"/>
          </p:nvPr>
        </p:nvSpPr>
        <p:spPr/>
        <p:txBody>
          <a:bodyPr>
            <a:normAutofit fontScale="70000" lnSpcReduction="20000"/>
          </a:bodyPr>
          <a:lstStyle/>
          <a:p>
            <a:pPr marL="0" indent="0">
              <a:buNone/>
            </a:pPr>
            <a:r>
              <a:rPr lang="en-GB" dirty="0"/>
              <a:t>Capacity 	 2 standard 75x25 mm slides or 1 double-width 75x50 mm mega slides. Glass plate specimen holder included to accommodate different specimen sizes up to 75x50 mm. </a:t>
            </a:r>
          </a:p>
          <a:p>
            <a:pPr marL="0" indent="0">
              <a:buNone/>
            </a:pPr>
            <a:r>
              <a:rPr lang="en-GB" dirty="0"/>
              <a:t>Imaging modalities 	 Brightfield and polarised light. </a:t>
            </a:r>
          </a:p>
          <a:p>
            <a:pPr marL="0" indent="0">
              <a:buNone/>
            </a:pPr>
            <a:r>
              <a:rPr lang="en-GB" dirty="0"/>
              <a:t>Imaging mode switching 	 Manual switching, dual lever design. </a:t>
            </a:r>
          </a:p>
          <a:p>
            <a:pPr marL="0" indent="0">
              <a:buNone/>
            </a:pPr>
            <a:r>
              <a:rPr lang="en-GB" dirty="0"/>
              <a:t>Scanning engine 	 Turboscan™ tile scanning with predictive focus map </a:t>
            </a:r>
          </a:p>
          <a:p>
            <a:pPr marL="0" indent="0">
              <a:buNone/>
            </a:pPr>
            <a:r>
              <a:rPr lang="en-GB" dirty="0"/>
              <a:t>Objective lens 	 Single plan fluorite objective lens for polarised light applications; choose from 4X, 10X, 20X, or 40X magnification </a:t>
            </a:r>
          </a:p>
          <a:p>
            <a:pPr marL="0" indent="0">
              <a:buNone/>
            </a:pPr>
            <a:r>
              <a:rPr lang="en-GB" dirty="0"/>
              <a:t>Scan image resolution 	 4X: 1.23 µm/pixel; 10X: 0.49 µm/pixel; 20X: 0.25 µm/pixel; 40X: 0.12 µm/pixel. </a:t>
            </a:r>
          </a:p>
          <a:p>
            <a:pPr marL="0" indent="0">
              <a:buNone/>
            </a:pPr>
            <a:r>
              <a:rPr lang="en-GB" dirty="0"/>
              <a:t>Z-stack scanning 	 Yes, with 3D and extended focus modes </a:t>
            </a:r>
          </a:p>
          <a:p>
            <a:pPr marL="0" indent="0">
              <a:buNone/>
            </a:pPr>
            <a:r>
              <a:rPr lang="en-GB" dirty="0"/>
              <a:t>Scan output formats 	 SWS, SVS, SZI, TIFF/BigTIFF with user-configurable compression </a:t>
            </a:r>
          </a:p>
          <a:p>
            <a:pPr marL="0" indent="0">
              <a:buNone/>
            </a:pPr>
            <a:r>
              <a:rPr lang="en-GB" dirty="0"/>
              <a:t>Control computer 	 Internal mini-PC with Ethernet connection and touchscreen monitor </a:t>
            </a:r>
          </a:p>
          <a:p>
            <a:pPr marL="0" indent="0">
              <a:buNone/>
            </a:pPr>
            <a:r>
              <a:rPr lang="en-GB" dirty="0"/>
              <a:t>On-board storage 	500 GB solid state drive</a:t>
            </a:r>
          </a:p>
        </p:txBody>
      </p:sp>
    </p:spTree>
    <p:extLst>
      <p:ext uri="{BB962C8B-B14F-4D97-AF65-F5344CB8AC3E}">
        <p14:creationId xmlns:p14="http://schemas.microsoft.com/office/powerpoint/2010/main" val="3566474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55569-EF44-08FD-3466-2485B20891E9}"/>
              </a:ext>
            </a:extLst>
          </p:cNvPr>
          <p:cNvSpPr>
            <a:spLocks noGrp="1"/>
          </p:cNvSpPr>
          <p:nvPr>
            <p:ph type="title"/>
          </p:nvPr>
        </p:nvSpPr>
        <p:spPr/>
        <p:txBody>
          <a:bodyPr/>
          <a:lstStyle/>
          <a:p>
            <a:r>
              <a:rPr lang="en-GB" dirty="0"/>
              <a:t>Glissando POL</a:t>
            </a:r>
          </a:p>
        </p:txBody>
      </p:sp>
      <p:sp>
        <p:nvSpPr>
          <p:cNvPr id="3" name="Content Placeholder 2">
            <a:extLst>
              <a:ext uri="{FF2B5EF4-FFF2-40B4-BE49-F238E27FC236}">
                <a16:creationId xmlns:a16="http://schemas.microsoft.com/office/drawing/2014/main" id="{5F621824-3C49-5413-DFB9-7B5D3526860C}"/>
              </a:ext>
            </a:extLst>
          </p:cNvPr>
          <p:cNvSpPr>
            <a:spLocks noGrp="1"/>
          </p:cNvSpPr>
          <p:nvPr>
            <p:ph idx="1"/>
          </p:nvPr>
        </p:nvSpPr>
        <p:spPr/>
        <p:txBody>
          <a:bodyPr/>
          <a:lstStyle/>
          <a:p>
            <a:pPr marL="0" indent="0">
              <a:buNone/>
            </a:pPr>
            <a:r>
              <a:rPr lang="en-GB" dirty="0"/>
              <a:t>The Glissando POL offers high-resolution scanning in both brightfield and polarised light. Easily switch between brightfield and polarised modes manually using a simple two-lever design, with the Glissando POL software offering user-configurable illumination and camera settings to ensure exceptional image quality in each configuration. The dual-purpose Glissando POL scanner produces high-fidelity brightfield and polarised whole specimen images in a variety formats, ensuring compatibility with numerous image viewing, sharing, and analysis packages.</a:t>
            </a:r>
          </a:p>
        </p:txBody>
      </p:sp>
    </p:spTree>
    <p:extLst>
      <p:ext uri="{BB962C8B-B14F-4D97-AF65-F5344CB8AC3E}">
        <p14:creationId xmlns:p14="http://schemas.microsoft.com/office/powerpoint/2010/main" val="3203732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DFB3F-24BA-D42B-E7EC-DF969CB0CB80}"/>
              </a:ext>
            </a:extLst>
          </p:cNvPr>
          <p:cNvSpPr>
            <a:spLocks noGrp="1"/>
          </p:cNvSpPr>
          <p:nvPr>
            <p:ph type="title"/>
          </p:nvPr>
        </p:nvSpPr>
        <p:spPr/>
        <p:txBody>
          <a:bodyPr/>
          <a:lstStyle/>
          <a:p>
            <a:r>
              <a:rPr lang="en-GB" dirty="0"/>
              <a:t>Zeiss CZI (</a:t>
            </a:r>
            <a:r>
              <a:rPr lang="en-GB" b="1" dirty="0"/>
              <a:t>C</a:t>
            </a:r>
            <a:r>
              <a:rPr lang="en-GB" dirty="0"/>
              <a:t>arl </a:t>
            </a:r>
            <a:r>
              <a:rPr lang="en-GB" b="1" dirty="0"/>
              <a:t>Z</a:t>
            </a:r>
            <a:r>
              <a:rPr lang="en-GB" dirty="0"/>
              <a:t>eiss </a:t>
            </a:r>
            <a:r>
              <a:rPr lang="en-GB" b="1" dirty="0"/>
              <a:t>I</a:t>
            </a:r>
            <a:r>
              <a:rPr lang="en-GB" dirty="0"/>
              <a:t>mage file)</a:t>
            </a:r>
          </a:p>
        </p:txBody>
      </p:sp>
      <p:pic>
        <p:nvPicPr>
          <p:cNvPr id="5" name="Picture 4">
            <a:extLst>
              <a:ext uri="{FF2B5EF4-FFF2-40B4-BE49-F238E27FC236}">
                <a16:creationId xmlns:a16="http://schemas.microsoft.com/office/drawing/2014/main" id="{166F4686-AE00-A2D0-A470-0C7C87E64E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25" y="1639418"/>
            <a:ext cx="7794069" cy="3866980"/>
          </a:xfrm>
          <a:prstGeom prst="rect">
            <a:avLst/>
          </a:prstGeom>
        </p:spPr>
      </p:pic>
      <p:sp>
        <p:nvSpPr>
          <p:cNvPr id="6" name="TextBox 5">
            <a:extLst>
              <a:ext uri="{FF2B5EF4-FFF2-40B4-BE49-F238E27FC236}">
                <a16:creationId xmlns:a16="http://schemas.microsoft.com/office/drawing/2014/main" id="{F665590F-EC38-37F1-BA91-AFED23E9CDD4}"/>
              </a:ext>
            </a:extLst>
          </p:cNvPr>
          <p:cNvSpPr txBox="1"/>
          <p:nvPr/>
        </p:nvSpPr>
        <p:spPr>
          <a:xfrm>
            <a:off x="8296507" y="2476333"/>
            <a:ext cx="3696368" cy="3600986"/>
          </a:xfrm>
          <a:prstGeom prst="rect">
            <a:avLst/>
          </a:prstGeom>
          <a:noFill/>
        </p:spPr>
        <p:txBody>
          <a:bodyPr wrap="square" rtlCol="0">
            <a:spAutoFit/>
          </a:bodyPr>
          <a:lstStyle/>
          <a:p>
            <a:r>
              <a:rPr lang="en-GB" sz="2400" dirty="0"/>
              <a:t>Can contain multiple channels, each showing a view of the sample under specific lighting conditions e.g. Plain-light (pPol), Cross-polarised light (xPol), Circular polarisation (cPol), Brightfield.</a:t>
            </a:r>
          </a:p>
          <a:p>
            <a:endParaRPr lang="en-GB" dirty="0"/>
          </a:p>
          <a:p>
            <a:endParaRPr lang="en-GB" dirty="0"/>
          </a:p>
        </p:txBody>
      </p:sp>
    </p:spTree>
    <p:extLst>
      <p:ext uri="{BB962C8B-B14F-4D97-AF65-F5344CB8AC3E}">
        <p14:creationId xmlns:p14="http://schemas.microsoft.com/office/powerpoint/2010/main" val="535182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51E47-B33C-DECA-ED77-3CB5DDDC38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A9E0AE-F9C5-ECB1-E311-B39AA330145C}"/>
              </a:ext>
            </a:extLst>
          </p:cNvPr>
          <p:cNvSpPr>
            <a:spLocks noGrp="1"/>
          </p:cNvSpPr>
          <p:nvPr>
            <p:ph type="title"/>
          </p:nvPr>
        </p:nvSpPr>
        <p:spPr/>
        <p:txBody>
          <a:bodyPr/>
          <a:lstStyle/>
          <a:p>
            <a:r>
              <a:rPr lang="en-GB" dirty="0"/>
              <a:t>Zeiss CZI (</a:t>
            </a:r>
            <a:r>
              <a:rPr lang="en-GB" b="1" dirty="0"/>
              <a:t>C</a:t>
            </a:r>
            <a:r>
              <a:rPr lang="en-GB" dirty="0"/>
              <a:t>arl </a:t>
            </a:r>
            <a:r>
              <a:rPr lang="en-GB" b="1" dirty="0"/>
              <a:t>Z</a:t>
            </a:r>
            <a:r>
              <a:rPr lang="en-GB" dirty="0"/>
              <a:t>eiss </a:t>
            </a:r>
            <a:r>
              <a:rPr lang="en-GB" b="1" dirty="0"/>
              <a:t>I</a:t>
            </a:r>
            <a:r>
              <a:rPr lang="en-GB" dirty="0"/>
              <a:t>mage file)</a:t>
            </a:r>
          </a:p>
        </p:txBody>
      </p:sp>
      <p:pic>
        <p:nvPicPr>
          <p:cNvPr id="3" name="ExampleCZIFile_XPLAsAngleChanges">
            <a:hlinkClick r:id="" action="ppaction://media"/>
            <a:extLst>
              <a:ext uri="{FF2B5EF4-FFF2-40B4-BE49-F238E27FC236}">
                <a16:creationId xmlns:a16="http://schemas.microsoft.com/office/drawing/2014/main" id="{979E0C74-9219-57D7-EC4D-1EBADFD8CD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0411" y="1690689"/>
            <a:ext cx="7798630" cy="3839632"/>
          </a:xfrm>
          <a:prstGeom prst="rect">
            <a:avLst/>
          </a:prstGeom>
        </p:spPr>
      </p:pic>
      <p:sp>
        <p:nvSpPr>
          <p:cNvPr id="4" name="TextBox 3">
            <a:extLst>
              <a:ext uri="{FF2B5EF4-FFF2-40B4-BE49-F238E27FC236}">
                <a16:creationId xmlns:a16="http://schemas.microsoft.com/office/drawing/2014/main" id="{BA5E4791-8472-6B52-80A0-64313C916539}"/>
              </a:ext>
            </a:extLst>
          </p:cNvPr>
          <p:cNvSpPr txBox="1"/>
          <p:nvPr/>
        </p:nvSpPr>
        <p:spPr>
          <a:xfrm>
            <a:off x="8009040" y="1645272"/>
            <a:ext cx="4182959" cy="3970318"/>
          </a:xfrm>
          <a:prstGeom prst="rect">
            <a:avLst/>
          </a:prstGeom>
          <a:noFill/>
        </p:spPr>
        <p:txBody>
          <a:bodyPr wrap="square" rtlCol="0">
            <a:spAutoFit/>
          </a:bodyPr>
          <a:lstStyle/>
          <a:p>
            <a:r>
              <a:rPr lang="en-GB" sz="2800" dirty="0"/>
              <a:t>The polarisation angle can be varied, so here you see the XPL view change with the rotation angle.</a:t>
            </a:r>
          </a:p>
          <a:p>
            <a:endParaRPr lang="en-GB" sz="2800" dirty="0"/>
          </a:p>
          <a:p>
            <a:r>
              <a:rPr lang="en-GB" sz="2800" dirty="0"/>
              <a:t>This example has 16 channels (Brightfield, cPol, pPol, + 13 xPol at different angles).  File size is 900Mb.</a:t>
            </a:r>
          </a:p>
        </p:txBody>
      </p:sp>
    </p:spTree>
    <p:extLst>
      <p:ext uri="{BB962C8B-B14F-4D97-AF65-F5344CB8AC3E}">
        <p14:creationId xmlns:p14="http://schemas.microsoft.com/office/powerpoint/2010/main" val="412290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C3C1D-339C-CA84-5490-D97A85AF00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6F898F-A9D9-2495-5673-41A8DACEBCC7}"/>
              </a:ext>
            </a:extLst>
          </p:cNvPr>
          <p:cNvSpPr>
            <a:spLocks noGrp="1"/>
          </p:cNvSpPr>
          <p:nvPr>
            <p:ph type="title"/>
          </p:nvPr>
        </p:nvSpPr>
        <p:spPr/>
        <p:txBody>
          <a:bodyPr/>
          <a:lstStyle/>
          <a:p>
            <a:r>
              <a:rPr lang="en-GB" dirty="0"/>
              <a:t>Zeiss CZI (</a:t>
            </a:r>
            <a:r>
              <a:rPr lang="en-GB" b="1" dirty="0"/>
              <a:t>C</a:t>
            </a:r>
            <a:r>
              <a:rPr lang="en-GB" dirty="0"/>
              <a:t>arl </a:t>
            </a:r>
            <a:r>
              <a:rPr lang="en-GB" b="1" dirty="0"/>
              <a:t>Z</a:t>
            </a:r>
            <a:r>
              <a:rPr lang="en-GB" dirty="0"/>
              <a:t>eiss </a:t>
            </a:r>
            <a:r>
              <a:rPr lang="en-GB" b="1" dirty="0"/>
              <a:t>I</a:t>
            </a:r>
            <a:r>
              <a:rPr lang="en-GB" dirty="0"/>
              <a:t>mage file)</a:t>
            </a:r>
          </a:p>
        </p:txBody>
      </p:sp>
      <p:sp>
        <p:nvSpPr>
          <p:cNvPr id="6" name="TextBox 5">
            <a:extLst>
              <a:ext uri="{FF2B5EF4-FFF2-40B4-BE49-F238E27FC236}">
                <a16:creationId xmlns:a16="http://schemas.microsoft.com/office/drawing/2014/main" id="{385D9288-3338-0B22-8791-9CC5349A4C0F}"/>
              </a:ext>
            </a:extLst>
          </p:cNvPr>
          <p:cNvSpPr txBox="1"/>
          <p:nvPr/>
        </p:nvSpPr>
        <p:spPr>
          <a:xfrm>
            <a:off x="7204303" y="1690688"/>
            <a:ext cx="3696368" cy="4401205"/>
          </a:xfrm>
          <a:prstGeom prst="rect">
            <a:avLst/>
          </a:prstGeom>
          <a:noFill/>
        </p:spPr>
        <p:txBody>
          <a:bodyPr wrap="square" rtlCol="0">
            <a:spAutoFit/>
          </a:bodyPr>
          <a:lstStyle/>
          <a:p>
            <a:r>
              <a:rPr lang="en-GB" sz="2800" dirty="0"/>
              <a:t>Any channel can be exported as an individual image to a number of standard formats e.g. TIFF.</a:t>
            </a:r>
          </a:p>
          <a:p>
            <a:endParaRPr lang="en-GB" sz="2800" dirty="0"/>
          </a:p>
          <a:p>
            <a:r>
              <a:rPr lang="en-GB" sz="2800" dirty="0"/>
              <a:t>This image (PPL view) is 20684 x 15920 pixels in dimension, and has file size 780 Mb.</a:t>
            </a:r>
          </a:p>
        </p:txBody>
      </p:sp>
      <p:pic>
        <p:nvPicPr>
          <p:cNvPr id="4" name="Picture 3">
            <a:extLst>
              <a:ext uri="{FF2B5EF4-FFF2-40B4-BE49-F238E27FC236}">
                <a16:creationId xmlns:a16="http://schemas.microsoft.com/office/drawing/2014/main" id="{E772052B-ECED-90BE-7085-A4AD6EDD4A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1801" y="1525487"/>
            <a:ext cx="5851309" cy="4509577"/>
          </a:xfrm>
          <a:prstGeom prst="rect">
            <a:avLst/>
          </a:prstGeom>
        </p:spPr>
      </p:pic>
    </p:spTree>
    <p:extLst>
      <p:ext uri="{BB962C8B-B14F-4D97-AF65-F5344CB8AC3E}">
        <p14:creationId xmlns:p14="http://schemas.microsoft.com/office/powerpoint/2010/main" val="3307301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9223-9143-4039-5B1D-0F9FA45360C3}"/>
              </a:ext>
            </a:extLst>
          </p:cNvPr>
          <p:cNvSpPr>
            <a:spLocks noGrp="1"/>
          </p:cNvSpPr>
          <p:nvPr>
            <p:ph type="title"/>
          </p:nvPr>
        </p:nvSpPr>
        <p:spPr/>
        <p:txBody>
          <a:bodyPr/>
          <a:lstStyle/>
          <a:p>
            <a:r>
              <a:rPr lang="en-GB" dirty="0"/>
              <a:t>The Polarising Microscope: What it does</a:t>
            </a:r>
          </a:p>
        </p:txBody>
      </p:sp>
      <p:sp>
        <p:nvSpPr>
          <p:cNvPr id="3" name="Content Placeholder 2">
            <a:extLst>
              <a:ext uri="{FF2B5EF4-FFF2-40B4-BE49-F238E27FC236}">
                <a16:creationId xmlns:a16="http://schemas.microsoft.com/office/drawing/2014/main" id="{7B4D9996-8165-954B-F445-C2BC04B6DBFE}"/>
              </a:ext>
            </a:extLst>
          </p:cNvPr>
          <p:cNvSpPr>
            <a:spLocks noGrp="1"/>
          </p:cNvSpPr>
          <p:nvPr>
            <p:ph idx="1"/>
          </p:nvPr>
        </p:nvSpPr>
        <p:spPr/>
        <p:txBody>
          <a:bodyPr/>
          <a:lstStyle/>
          <a:p>
            <a:pPr marL="0" indent="0">
              <a:buNone/>
            </a:pPr>
            <a:r>
              <a:rPr lang="en-GB" dirty="0"/>
              <a:t>Point counting</a:t>
            </a:r>
          </a:p>
          <a:p>
            <a:pPr marL="0" indent="0">
              <a:buNone/>
            </a:pPr>
            <a:r>
              <a:rPr lang="en-GB" dirty="0"/>
              <a:t>Image capture: take a picture at each point counted, these should cover the side, so can be stitched to make a whole-slide mosaic. This has been standard for at least 10 years. 2 options</a:t>
            </a:r>
          </a:p>
          <a:p>
            <a:pPr lvl="1"/>
            <a:r>
              <a:rPr lang="en-GB" dirty="0"/>
              <a:t>Tiles (c.f. Google maps)</a:t>
            </a:r>
          </a:p>
          <a:p>
            <a:pPr lvl="1"/>
            <a:r>
              <a:rPr lang="en-GB" dirty="0"/>
              <a:t>Single large image (c.f. Gigapan). JP2 would have facilitated this.</a:t>
            </a:r>
          </a:p>
        </p:txBody>
      </p:sp>
    </p:spTree>
    <p:extLst>
      <p:ext uri="{BB962C8B-B14F-4D97-AF65-F5344CB8AC3E}">
        <p14:creationId xmlns:p14="http://schemas.microsoft.com/office/powerpoint/2010/main" val="3655062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2DAED-C002-EF9A-D1D0-C629401B95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58C39F-5CD0-AD2C-1AC0-6DD86BEEA48B}"/>
              </a:ext>
            </a:extLst>
          </p:cNvPr>
          <p:cNvSpPr>
            <a:spLocks noGrp="1"/>
          </p:cNvSpPr>
          <p:nvPr>
            <p:ph type="title"/>
          </p:nvPr>
        </p:nvSpPr>
        <p:spPr/>
        <p:txBody>
          <a:bodyPr/>
          <a:lstStyle/>
          <a:p>
            <a:r>
              <a:rPr lang="en-GB" dirty="0"/>
              <a:t>Introduction and Scope of Talk</a:t>
            </a:r>
          </a:p>
        </p:txBody>
      </p:sp>
      <p:sp>
        <p:nvSpPr>
          <p:cNvPr id="3" name="Content Placeholder 2">
            <a:extLst>
              <a:ext uri="{FF2B5EF4-FFF2-40B4-BE49-F238E27FC236}">
                <a16:creationId xmlns:a16="http://schemas.microsoft.com/office/drawing/2014/main" id="{4F70750E-53B3-E525-7FBC-4478CD1FB192}"/>
              </a:ext>
            </a:extLst>
          </p:cNvPr>
          <p:cNvSpPr>
            <a:spLocks noGrp="1"/>
          </p:cNvSpPr>
          <p:nvPr>
            <p:ph idx="1"/>
          </p:nvPr>
        </p:nvSpPr>
        <p:spPr/>
        <p:txBody>
          <a:bodyPr>
            <a:normAutofit/>
          </a:bodyPr>
          <a:lstStyle/>
          <a:p>
            <a:pPr marL="0" indent="0" rtl="0">
              <a:buNone/>
            </a:pPr>
            <a:r>
              <a:rPr lang="en-GB" dirty="0">
                <a:solidFill>
                  <a:srgbClr val="000000"/>
                </a:solidFill>
                <a:effectLst/>
                <a:latin typeface="Times New Roman" panose="02020603050405020304" pitchFamily="18" charset="0"/>
                <a:cs typeface="Times New Roman" panose="02020603050405020304" pitchFamily="18" charset="0"/>
              </a:rPr>
              <a:t>Recently, digital microscopes and digital scanners have effectively used the optics from a polarising microscope to intercept the image, previously seen directly by the petrographer, and convert it into a digital representation which can be converted back into an image on a screen or monitor.</a:t>
            </a:r>
          </a:p>
          <a:p>
            <a:pPr marL="0" indent="0" rtl="0">
              <a:buNone/>
            </a:pPr>
            <a:r>
              <a:rPr lang="en-GB" dirty="0">
                <a:solidFill>
                  <a:srgbClr val="000000"/>
                </a:solidFill>
                <a:effectLst/>
                <a:latin typeface="Times New Roman" panose="02020603050405020304" pitchFamily="18" charset="0"/>
                <a:cs typeface="Times New Roman" panose="02020603050405020304" pitchFamily="18" charset="0"/>
              </a:rPr>
              <a:t>What new opportunities does this technology offer and do digital slide scanners herald the end of the road for light microscopes?</a:t>
            </a:r>
          </a:p>
          <a:p>
            <a:endParaRPr lang="en-GB" dirty="0"/>
          </a:p>
        </p:txBody>
      </p:sp>
    </p:spTree>
    <p:extLst>
      <p:ext uri="{BB962C8B-B14F-4D97-AF65-F5344CB8AC3E}">
        <p14:creationId xmlns:p14="http://schemas.microsoft.com/office/powerpoint/2010/main" val="962194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68D97E-0858-670F-B30F-9C0EE5CA4243}"/>
              </a:ext>
            </a:extLst>
          </p:cNvPr>
          <p:cNvSpPr txBox="1"/>
          <p:nvPr/>
        </p:nvSpPr>
        <p:spPr>
          <a:xfrm>
            <a:off x="240288" y="147249"/>
            <a:ext cx="11742446" cy="584775"/>
          </a:xfrm>
          <a:prstGeom prst="rect">
            <a:avLst/>
          </a:prstGeom>
          <a:noFill/>
        </p:spPr>
        <p:txBody>
          <a:bodyPr wrap="square" rtlCol="0">
            <a:spAutoFit/>
          </a:bodyPr>
          <a:lstStyle/>
          <a:p>
            <a:r>
              <a:rPr lang="en-GB" sz="3200" dirty="0"/>
              <a:t>Example of Data entry from Whole Slide Images of Concrete Samples</a:t>
            </a:r>
          </a:p>
        </p:txBody>
      </p:sp>
      <p:sp>
        <p:nvSpPr>
          <p:cNvPr id="3" name="TextBox 2">
            <a:extLst>
              <a:ext uri="{FF2B5EF4-FFF2-40B4-BE49-F238E27FC236}">
                <a16:creationId xmlns:a16="http://schemas.microsoft.com/office/drawing/2014/main" id="{6193C441-CE08-B172-D779-540B61D88A1B}"/>
              </a:ext>
            </a:extLst>
          </p:cNvPr>
          <p:cNvSpPr txBox="1"/>
          <p:nvPr/>
        </p:nvSpPr>
        <p:spPr>
          <a:xfrm>
            <a:off x="240288" y="1830361"/>
            <a:ext cx="4010970" cy="1200329"/>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rgbClr val="FF0000"/>
                </a:solidFill>
              </a:rPr>
              <a:t>Set Area of Interest</a:t>
            </a:r>
          </a:p>
          <a:p>
            <a:pPr marL="285750" indent="-285750">
              <a:buFont typeface="Arial" panose="020B0604020202020204" pitchFamily="34" charset="0"/>
              <a:buChar char="•"/>
            </a:pPr>
            <a:r>
              <a:rPr lang="en-GB" sz="2400" dirty="0"/>
              <a:t>Set Data Entry Methodology</a:t>
            </a:r>
          </a:p>
          <a:p>
            <a:pPr marL="285750" indent="-285750">
              <a:buFont typeface="Arial" panose="020B0604020202020204" pitchFamily="34" charset="0"/>
              <a:buChar char="•"/>
            </a:pPr>
            <a:r>
              <a:rPr lang="en-GB" sz="2400" dirty="0"/>
              <a:t>Start collecting data</a:t>
            </a:r>
          </a:p>
        </p:txBody>
      </p:sp>
      <p:sp>
        <p:nvSpPr>
          <p:cNvPr id="11" name="TextBox 10">
            <a:extLst>
              <a:ext uri="{FF2B5EF4-FFF2-40B4-BE49-F238E27FC236}">
                <a16:creationId xmlns:a16="http://schemas.microsoft.com/office/drawing/2014/main" id="{E6F3CFB1-2FFB-8989-1814-8F833B4185CA}"/>
              </a:ext>
            </a:extLst>
          </p:cNvPr>
          <p:cNvSpPr txBox="1"/>
          <p:nvPr/>
        </p:nvSpPr>
        <p:spPr>
          <a:xfrm>
            <a:off x="4885899" y="5550348"/>
            <a:ext cx="7096835" cy="830997"/>
          </a:xfrm>
          <a:prstGeom prst="rect">
            <a:avLst/>
          </a:prstGeom>
          <a:noFill/>
        </p:spPr>
        <p:txBody>
          <a:bodyPr wrap="square" rtlCol="0">
            <a:spAutoFit/>
          </a:bodyPr>
          <a:lstStyle/>
          <a:p>
            <a:r>
              <a:rPr lang="en-GB" sz="2400" dirty="0"/>
              <a:t>The completed Area of Interest will be displayed, optionally with the locations of points to be visited</a:t>
            </a:r>
          </a:p>
        </p:txBody>
      </p:sp>
      <p:pic>
        <p:nvPicPr>
          <p:cNvPr id="7" name="Picture 6">
            <a:extLst>
              <a:ext uri="{FF2B5EF4-FFF2-40B4-BE49-F238E27FC236}">
                <a16:creationId xmlns:a16="http://schemas.microsoft.com/office/drawing/2014/main" id="{323C6DF0-A754-11E1-8B7B-0C11E7675C1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2935" y="985219"/>
            <a:ext cx="7610162" cy="4391999"/>
          </a:xfrm>
          <a:prstGeom prst="rect">
            <a:avLst/>
          </a:prstGeom>
        </p:spPr>
      </p:pic>
    </p:spTree>
    <p:extLst>
      <p:ext uri="{BB962C8B-B14F-4D97-AF65-F5344CB8AC3E}">
        <p14:creationId xmlns:p14="http://schemas.microsoft.com/office/powerpoint/2010/main" val="1386806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68D97E-0858-670F-B30F-9C0EE5CA4243}"/>
              </a:ext>
            </a:extLst>
          </p:cNvPr>
          <p:cNvSpPr txBox="1"/>
          <p:nvPr/>
        </p:nvSpPr>
        <p:spPr>
          <a:xfrm>
            <a:off x="0" y="-21058"/>
            <a:ext cx="12192000" cy="861774"/>
          </a:xfrm>
          <a:prstGeom prst="rect">
            <a:avLst/>
          </a:prstGeom>
          <a:noFill/>
        </p:spPr>
        <p:txBody>
          <a:bodyPr wrap="square" rtlCol="0">
            <a:spAutoFit/>
          </a:bodyPr>
          <a:lstStyle/>
          <a:p>
            <a:r>
              <a:rPr lang="en-GB" sz="3200" dirty="0"/>
              <a:t>Example of Data entry from Whole Slide Images of Concrete Samples</a:t>
            </a:r>
          </a:p>
          <a:p>
            <a:endParaRPr lang="en-GB" dirty="0"/>
          </a:p>
        </p:txBody>
      </p:sp>
      <p:sp>
        <p:nvSpPr>
          <p:cNvPr id="3" name="TextBox 2">
            <a:extLst>
              <a:ext uri="{FF2B5EF4-FFF2-40B4-BE49-F238E27FC236}">
                <a16:creationId xmlns:a16="http://schemas.microsoft.com/office/drawing/2014/main" id="{6193C441-CE08-B172-D779-540B61D88A1B}"/>
              </a:ext>
            </a:extLst>
          </p:cNvPr>
          <p:cNvSpPr txBox="1"/>
          <p:nvPr/>
        </p:nvSpPr>
        <p:spPr>
          <a:xfrm>
            <a:off x="335822" y="1698602"/>
            <a:ext cx="4010970" cy="1200329"/>
          </a:xfrm>
          <a:prstGeom prst="rect">
            <a:avLst/>
          </a:prstGeom>
          <a:noFill/>
        </p:spPr>
        <p:txBody>
          <a:bodyPr wrap="square" rtlCol="0">
            <a:spAutoFit/>
          </a:bodyPr>
          <a:lstStyle/>
          <a:p>
            <a:pPr marL="285750" indent="-285750">
              <a:buFont typeface="Arial" panose="020B0604020202020204" pitchFamily="34" charset="0"/>
              <a:buChar char="•"/>
            </a:pPr>
            <a:r>
              <a:rPr lang="en-GB" sz="2400" dirty="0"/>
              <a:t>Set Area of Interest</a:t>
            </a:r>
          </a:p>
          <a:p>
            <a:pPr marL="285750" indent="-285750">
              <a:buFont typeface="Arial" panose="020B0604020202020204" pitchFamily="34" charset="0"/>
              <a:buChar char="•"/>
            </a:pPr>
            <a:r>
              <a:rPr lang="en-GB" sz="2400" dirty="0">
                <a:solidFill>
                  <a:srgbClr val="FF0000"/>
                </a:solidFill>
              </a:rPr>
              <a:t>Set Data Entry Methodology</a:t>
            </a:r>
          </a:p>
          <a:p>
            <a:pPr marL="285750" indent="-285750">
              <a:buFont typeface="Arial" panose="020B0604020202020204" pitchFamily="34" charset="0"/>
              <a:buChar char="•"/>
            </a:pPr>
            <a:r>
              <a:rPr lang="en-GB" sz="2400" dirty="0"/>
              <a:t>Start collecting data</a:t>
            </a:r>
          </a:p>
        </p:txBody>
      </p:sp>
      <p:sp>
        <p:nvSpPr>
          <p:cNvPr id="11" name="TextBox 10">
            <a:extLst>
              <a:ext uri="{FF2B5EF4-FFF2-40B4-BE49-F238E27FC236}">
                <a16:creationId xmlns:a16="http://schemas.microsoft.com/office/drawing/2014/main" id="{E6F3CFB1-2FFB-8989-1814-8F833B4185CA}"/>
              </a:ext>
            </a:extLst>
          </p:cNvPr>
          <p:cNvSpPr txBox="1"/>
          <p:nvPr/>
        </p:nvSpPr>
        <p:spPr>
          <a:xfrm>
            <a:off x="512322" y="4618591"/>
            <a:ext cx="5583677" cy="1569660"/>
          </a:xfrm>
          <a:prstGeom prst="rect">
            <a:avLst/>
          </a:prstGeom>
          <a:noFill/>
        </p:spPr>
        <p:txBody>
          <a:bodyPr wrap="square" rtlCol="0">
            <a:spAutoFit/>
          </a:bodyPr>
          <a:lstStyle/>
          <a:p>
            <a:r>
              <a:rPr lang="en-GB" sz="2400" b="1" dirty="0"/>
              <a:t>Sample | Data Entry Methodology</a:t>
            </a:r>
          </a:p>
          <a:p>
            <a:endParaRPr lang="en-GB" sz="2400" dirty="0"/>
          </a:p>
          <a:p>
            <a:r>
              <a:rPr lang="en-GB" sz="2400" dirty="0"/>
              <a:t>Remember to specify ‘Virtual image’ as the image source!</a:t>
            </a:r>
          </a:p>
        </p:txBody>
      </p:sp>
      <p:pic>
        <p:nvPicPr>
          <p:cNvPr id="6" name="Picture 5">
            <a:extLst>
              <a:ext uri="{FF2B5EF4-FFF2-40B4-BE49-F238E27FC236}">
                <a16:creationId xmlns:a16="http://schemas.microsoft.com/office/drawing/2014/main" id="{EE2EAA6E-4403-81B5-CF19-5AEFB37236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845987"/>
            <a:ext cx="5873087" cy="5943847"/>
          </a:xfrm>
          <a:prstGeom prst="rect">
            <a:avLst/>
          </a:prstGeom>
        </p:spPr>
      </p:pic>
    </p:spTree>
    <p:extLst>
      <p:ext uri="{BB962C8B-B14F-4D97-AF65-F5344CB8AC3E}">
        <p14:creationId xmlns:p14="http://schemas.microsoft.com/office/powerpoint/2010/main" val="4076192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68D97E-0858-670F-B30F-9C0EE5CA4243}"/>
              </a:ext>
            </a:extLst>
          </p:cNvPr>
          <p:cNvSpPr txBox="1"/>
          <p:nvPr/>
        </p:nvSpPr>
        <p:spPr>
          <a:xfrm>
            <a:off x="0" y="147577"/>
            <a:ext cx="11884403" cy="861774"/>
          </a:xfrm>
          <a:prstGeom prst="rect">
            <a:avLst/>
          </a:prstGeom>
          <a:noFill/>
        </p:spPr>
        <p:txBody>
          <a:bodyPr wrap="square" rtlCol="0">
            <a:spAutoFit/>
          </a:bodyPr>
          <a:lstStyle/>
          <a:p>
            <a:r>
              <a:rPr lang="en-GB" sz="3200" dirty="0"/>
              <a:t>Example of Data entry from Whole Slide Images of Concrete Samples</a:t>
            </a:r>
          </a:p>
          <a:p>
            <a:endParaRPr lang="en-GB" dirty="0"/>
          </a:p>
        </p:txBody>
      </p:sp>
      <p:sp>
        <p:nvSpPr>
          <p:cNvPr id="11" name="TextBox 10">
            <a:extLst>
              <a:ext uri="{FF2B5EF4-FFF2-40B4-BE49-F238E27FC236}">
                <a16:creationId xmlns:a16="http://schemas.microsoft.com/office/drawing/2014/main" id="{E6F3CFB1-2FFB-8989-1814-8F833B4185CA}"/>
              </a:ext>
            </a:extLst>
          </p:cNvPr>
          <p:cNvSpPr txBox="1"/>
          <p:nvPr/>
        </p:nvSpPr>
        <p:spPr>
          <a:xfrm>
            <a:off x="199344" y="6065410"/>
            <a:ext cx="6051331" cy="738664"/>
          </a:xfrm>
          <a:prstGeom prst="rect">
            <a:avLst/>
          </a:prstGeom>
          <a:noFill/>
        </p:spPr>
        <p:txBody>
          <a:bodyPr wrap="square" rtlCol="0">
            <a:spAutoFit/>
          </a:bodyPr>
          <a:lstStyle/>
          <a:p>
            <a:r>
              <a:rPr lang="en-GB" sz="2400" b="1" dirty="0"/>
              <a:t>Data Entry | Composition - Quantitative</a:t>
            </a:r>
          </a:p>
          <a:p>
            <a:endParaRPr lang="en-GB" dirty="0"/>
          </a:p>
        </p:txBody>
      </p:sp>
      <p:pic>
        <p:nvPicPr>
          <p:cNvPr id="6" name="Picture 5">
            <a:extLst>
              <a:ext uri="{FF2B5EF4-FFF2-40B4-BE49-F238E27FC236}">
                <a16:creationId xmlns:a16="http://schemas.microsoft.com/office/drawing/2014/main" id="{EE2EAA6E-4403-81B5-CF19-5AEFB37236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95986" y="696037"/>
            <a:ext cx="9296014" cy="5214110"/>
          </a:xfrm>
          <a:prstGeom prst="rect">
            <a:avLst/>
          </a:prstGeom>
        </p:spPr>
      </p:pic>
      <p:sp>
        <p:nvSpPr>
          <p:cNvPr id="3" name="TextBox 2">
            <a:extLst>
              <a:ext uri="{FF2B5EF4-FFF2-40B4-BE49-F238E27FC236}">
                <a16:creationId xmlns:a16="http://schemas.microsoft.com/office/drawing/2014/main" id="{6193C441-CE08-B172-D779-540B61D88A1B}"/>
              </a:ext>
            </a:extLst>
          </p:cNvPr>
          <p:cNvSpPr txBox="1"/>
          <p:nvPr/>
        </p:nvSpPr>
        <p:spPr>
          <a:xfrm>
            <a:off x="0" y="3872254"/>
            <a:ext cx="4010970" cy="1200329"/>
          </a:xfrm>
          <a:prstGeom prst="rect">
            <a:avLst/>
          </a:prstGeom>
          <a:noFill/>
        </p:spPr>
        <p:txBody>
          <a:bodyPr wrap="square" rtlCol="0">
            <a:spAutoFit/>
          </a:bodyPr>
          <a:lstStyle/>
          <a:p>
            <a:pPr marL="285750" indent="-285750">
              <a:buFont typeface="Arial" panose="020B0604020202020204" pitchFamily="34" charset="0"/>
              <a:buChar char="•"/>
            </a:pPr>
            <a:r>
              <a:rPr lang="en-GB" sz="2400" dirty="0"/>
              <a:t>Set Area of Interest</a:t>
            </a:r>
          </a:p>
          <a:p>
            <a:pPr marL="285750" indent="-285750">
              <a:buFont typeface="Arial" panose="020B0604020202020204" pitchFamily="34" charset="0"/>
              <a:buChar char="•"/>
            </a:pPr>
            <a:r>
              <a:rPr lang="en-GB" sz="2400" dirty="0"/>
              <a:t>Set Data Entry Methodology</a:t>
            </a:r>
          </a:p>
          <a:p>
            <a:pPr marL="285750" indent="-285750">
              <a:buFont typeface="Arial" panose="020B0604020202020204" pitchFamily="34" charset="0"/>
              <a:buChar char="•"/>
            </a:pPr>
            <a:r>
              <a:rPr lang="en-GB" sz="2400" dirty="0">
                <a:solidFill>
                  <a:srgbClr val="FF0000"/>
                </a:solidFill>
              </a:rPr>
              <a:t>Start collecting data</a:t>
            </a:r>
          </a:p>
        </p:txBody>
      </p:sp>
    </p:spTree>
    <p:extLst>
      <p:ext uri="{BB962C8B-B14F-4D97-AF65-F5344CB8AC3E}">
        <p14:creationId xmlns:p14="http://schemas.microsoft.com/office/powerpoint/2010/main" val="102962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D7D36-DE1C-1247-67E0-CF88998E82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779A29-08F5-F815-4755-0950937AAC5D}"/>
              </a:ext>
            </a:extLst>
          </p:cNvPr>
          <p:cNvSpPr>
            <a:spLocks noGrp="1"/>
          </p:cNvSpPr>
          <p:nvPr>
            <p:ph type="title"/>
          </p:nvPr>
        </p:nvSpPr>
        <p:spPr/>
        <p:txBody>
          <a:bodyPr/>
          <a:lstStyle/>
          <a:p>
            <a:r>
              <a:rPr lang="en-GB" dirty="0"/>
              <a:t>The Polarising Scanner: What it does</a:t>
            </a:r>
          </a:p>
        </p:txBody>
      </p:sp>
      <p:sp>
        <p:nvSpPr>
          <p:cNvPr id="3" name="Content Placeholder 2">
            <a:extLst>
              <a:ext uri="{FF2B5EF4-FFF2-40B4-BE49-F238E27FC236}">
                <a16:creationId xmlns:a16="http://schemas.microsoft.com/office/drawing/2014/main" id="{FF035372-45D7-6B26-3901-FB423AD5304B}"/>
              </a:ext>
            </a:extLst>
          </p:cNvPr>
          <p:cNvSpPr>
            <a:spLocks noGrp="1"/>
          </p:cNvSpPr>
          <p:nvPr>
            <p:ph idx="1"/>
          </p:nvPr>
        </p:nvSpPr>
        <p:spPr/>
        <p:txBody>
          <a:bodyPr/>
          <a:lstStyle/>
          <a:p>
            <a:pPr marL="0" indent="0">
              <a:buNone/>
            </a:pPr>
            <a:r>
              <a:rPr lang="en-GB" dirty="0"/>
              <a:t>Takes lots of images – how many, how large? What can be done with them?</a:t>
            </a:r>
          </a:p>
          <a:p>
            <a:pPr marL="0" indent="0">
              <a:buNone/>
            </a:pPr>
            <a:r>
              <a:rPr lang="en-GB" dirty="0"/>
              <a:t>A 15 channel scan of a thin section could be about 4GB</a:t>
            </a:r>
          </a:p>
        </p:txBody>
      </p:sp>
    </p:spTree>
    <p:extLst>
      <p:ext uri="{BB962C8B-B14F-4D97-AF65-F5344CB8AC3E}">
        <p14:creationId xmlns:p14="http://schemas.microsoft.com/office/powerpoint/2010/main" val="2264749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5CD0C-2351-4355-3B71-43955B1434FC}"/>
              </a:ext>
            </a:extLst>
          </p:cNvPr>
          <p:cNvSpPr>
            <a:spLocks noGrp="1"/>
          </p:cNvSpPr>
          <p:nvPr>
            <p:ph type="title"/>
          </p:nvPr>
        </p:nvSpPr>
        <p:spPr/>
        <p:txBody>
          <a:bodyPr/>
          <a:lstStyle/>
          <a:p>
            <a:r>
              <a:rPr lang="en-GB" dirty="0"/>
              <a:t>The Polarising Scanner: What it adds</a:t>
            </a:r>
          </a:p>
        </p:txBody>
      </p:sp>
      <p:sp>
        <p:nvSpPr>
          <p:cNvPr id="3" name="Content Placeholder 2">
            <a:extLst>
              <a:ext uri="{FF2B5EF4-FFF2-40B4-BE49-F238E27FC236}">
                <a16:creationId xmlns:a16="http://schemas.microsoft.com/office/drawing/2014/main" id="{4107FD52-1F19-372C-4DCD-0AEB90CB3AA1}"/>
              </a:ext>
            </a:extLst>
          </p:cNvPr>
          <p:cNvSpPr>
            <a:spLocks noGrp="1"/>
          </p:cNvSpPr>
          <p:nvPr>
            <p:ph idx="1"/>
          </p:nvPr>
        </p:nvSpPr>
        <p:spPr/>
        <p:txBody>
          <a:bodyPr/>
          <a:lstStyle/>
          <a:p>
            <a:pPr marL="0" indent="0">
              <a:buNone/>
            </a:pPr>
            <a:r>
              <a:rPr lang="en-GB" dirty="0"/>
              <a:t>The availability of a whole slide image greatly advances the possibilities afforded by AI.</a:t>
            </a:r>
          </a:p>
          <a:p>
            <a:pPr marL="0" indent="0">
              <a:buNone/>
            </a:pPr>
            <a:r>
              <a:rPr lang="en-GB" dirty="0"/>
              <a:t>This is true whether the whole slide image is generated automatically by a scanner or as a mosaic created semi-automatically from images captured by a microscope camera and a stepping stage, but the scanner makes it more readily available.</a:t>
            </a:r>
          </a:p>
        </p:txBody>
      </p:sp>
    </p:spTree>
    <p:extLst>
      <p:ext uri="{BB962C8B-B14F-4D97-AF65-F5344CB8AC3E}">
        <p14:creationId xmlns:p14="http://schemas.microsoft.com/office/powerpoint/2010/main" val="840587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6E963-1E44-3594-A992-63E6E839B3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D3151D-76CB-7506-138C-E8B3121FC5E7}"/>
              </a:ext>
            </a:extLst>
          </p:cNvPr>
          <p:cNvSpPr>
            <a:spLocks noGrp="1"/>
          </p:cNvSpPr>
          <p:nvPr>
            <p:ph type="title"/>
          </p:nvPr>
        </p:nvSpPr>
        <p:spPr>
          <a:xfrm>
            <a:off x="0" y="204715"/>
            <a:ext cx="12192000" cy="1132765"/>
          </a:xfrm>
        </p:spPr>
        <p:txBody>
          <a:bodyPr>
            <a:noAutofit/>
          </a:bodyPr>
          <a:lstStyle/>
          <a:p>
            <a:r>
              <a:rPr lang="en-GB" sz="2800" dirty="0"/>
              <a:t>Rock thin-section analysis and identification based on artificial intelligent technique</a:t>
            </a:r>
            <a:br>
              <a:rPr lang="en-GB" sz="2800" dirty="0"/>
            </a:br>
            <a:r>
              <a:rPr lang="en-GB" sz="2800" dirty="0"/>
              <a:t>He Liu </a:t>
            </a:r>
            <a:r>
              <a:rPr lang="en-GB" sz="2800" i="1" dirty="0"/>
              <a:t>et al</a:t>
            </a:r>
            <a:r>
              <a:rPr lang="en-GB" sz="2800" dirty="0"/>
              <a:t>, PetroChina Research Institute of Petroleum Exploration &amp; Development</a:t>
            </a:r>
          </a:p>
        </p:txBody>
      </p:sp>
      <p:pic>
        <p:nvPicPr>
          <p:cNvPr id="5" name="Picture 4">
            <a:extLst>
              <a:ext uri="{FF2B5EF4-FFF2-40B4-BE49-F238E27FC236}">
                <a16:creationId xmlns:a16="http://schemas.microsoft.com/office/drawing/2014/main" id="{27C69730-C8F5-D970-3C69-B9A3380502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74499"/>
            <a:ext cx="12192000" cy="4678786"/>
          </a:xfrm>
          <a:prstGeom prst="rect">
            <a:avLst/>
          </a:prstGeom>
        </p:spPr>
      </p:pic>
    </p:spTree>
    <p:extLst>
      <p:ext uri="{BB962C8B-B14F-4D97-AF65-F5344CB8AC3E}">
        <p14:creationId xmlns:p14="http://schemas.microsoft.com/office/powerpoint/2010/main" val="2401767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6E2D9-67E6-1CE3-FB5B-096DE057A071}"/>
              </a:ext>
            </a:extLst>
          </p:cNvPr>
          <p:cNvSpPr>
            <a:spLocks noGrp="1"/>
          </p:cNvSpPr>
          <p:nvPr>
            <p:ph type="title"/>
          </p:nvPr>
        </p:nvSpPr>
        <p:spPr/>
        <p:txBody>
          <a:bodyPr/>
          <a:lstStyle/>
          <a:p>
            <a:r>
              <a:rPr lang="en-GB" dirty="0"/>
              <a:t>Whole Slide versus Single Field of View</a:t>
            </a:r>
          </a:p>
        </p:txBody>
      </p:sp>
      <p:pic>
        <p:nvPicPr>
          <p:cNvPr id="9" name="Content Placeholder 8">
            <a:extLst>
              <a:ext uri="{FF2B5EF4-FFF2-40B4-BE49-F238E27FC236}">
                <a16:creationId xmlns:a16="http://schemas.microsoft.com/office/drawing/2014/main" id="{6C698763-AB5E-47A9-8D07-2B915CE9D1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392" y="1770940"/>
            <a:ext cx="5888459" cy="4259736"/>
          </a:xfrm>
        </p:spPr>
      </p:pic>
      <p:sp>
        <p:nvSpPr>
          <p:cNvPr id="10" name="Content Placeholder 2">
            <a:extLst>
              <a:ext uri="{FF2B5EF4-FFF2-40B4-BE49-F238E27FC236}">
                <a16:creationId xmlns:a16="http://schemas.microsoft.com/office/drawing/2014/main" id="{9DF0EAB0-53A4-9B28-A85E-9F5BA68AA997}"/>
              </a:ext>
            </a:extLst>
          </p:cNvPr>
          <p:cNvSpPr txBox="1">
            <a:spLocks/>
          </p:cNvSpPr>
          <p:nvPr/>
        </p:nvSpPr>
        <p:spPr>
          <a:xfrm>
            <a:off x="6550925" y="1690688"/>
            <a:ext cx="5363571" cy="45053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In a single FoV, many grains will fall partly outside the image. </a:t>
            </a:r>
          </a:p>
          <a:p>
            <a:pPr marL="0" indent="0">
              <a:buFont typeface="Arial" panose="020B0604020202020204" pitchFamily="34" charset="0"/>
              <a:buNone/>
            </a:pPr>
            <a:r>
              <a:rPr lang="en-GB" dirty="0"/>
              <a:t>In the example from </a:t>
            </a:r>
            <a:r>
              <a:rPr lang="en-GB" sz="2800" dirty="0"/>
              <a:t>He Liu </a:t>
            </a:r>
            <a:r>
              <a:rPr lang="en-GB" sz="2800" i="1" dirty="0"/>
              <a:t>et al</a:t>
            </a:r>
            <a:r>
              <a:rPr lang="en-GB" sz="2800" dirty="0"/>
              <a:t>, about 40% of the grains </a:t>
            </a:r>
            <a:r>
              <a:rPr lang="en-GB" dirty="0"/>
              <a:t>lie  across the image boundary.</a:t>
            </a:r>
          </a:p>
          <a:p>
            <a:pPr marL="0" indent="0">
              <a:buFont typeface="Arial" panose="020B0604020202020204" pitchFamily="34" charset="0"/>
              <a:buNone/>
            </a:pPr>
            <a:r>
              <a:rPr lang="en-GB" dirty="0"/>
              <a:t>Probabilistically, these will disproportionately be the largest grains. The predicted size distribution will therefore be biased towards smaller grains. </a:t>
            </a:r>
          </a:p>
        </p:txBody>
      </p:sp>
    </p:spTree>
    <p:extLst>
      <p:ext uri="{BB962C8B-B14F-4D97-AF65-F5344CB8AC3E}">
        <p14:creationId xmlns:p14="http://schemas.microsoft.com/office/powerpoint/2010/main" val="14483365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A2E5D-E321-F275-B87E-248914EA4B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A868DF-8FCA-BB53-9F4E-C010AB3FDCB0}"/>
              </a:ext>
            </a:extLst>
          </p:cNvPr>
          <p:cNvSpPr>
            <a:spLocks noGrp="1"/>
          </p:cNvSpPr>
          <p:nvPr>
            <p:ph type="title"/>
          </p:nvPr>
        </p:nvSpPr>
        <p:spPr/>
        <p:txBody>
          <a:bodyPr/>
          <a:lstStyle/>
          <a:p>
            <a:r>
              <a:rPr lang="en-GB" dirty="0"/>
              <a:t>Whole Slide versus Single Field of View</a:t>
            </a:r>
          </a:p>
        </p:txBody>
      </p:sp>
      <p:sp>
        <p:nvSpPr>
          <p:cNvPr id="10" name="Content Placeholder 2">
            <a:extLst>
              <a:ext uri="{FF2B5EF4-FFF2-40B4-BE49-F238E27FC236}">
                <a16:creationId xmlns:a16="http://schemas.microsoft.com/office/drawing/2014/main" id="{A43BD20D-9793-69A8-9556-DD36BDC301C2}"/>
              </a:ext>
            </a:extLst>
          </p:cNvPr>
          <p:cNvSpPr txBox="1">
            <a:spLocks/>
          </p:cNvSpPr>
          <p:nvPr/>
        </p:nvSpPr>
        <p:spPr>
          <a:xfrm>
            <a:off x="6550925" y="1690688"/>
            <a:ext cx="5363571" cy="45053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This consideration becomes more important when analysing the pore system: pores may be connected across many tiles.</a:t>
            </a:r>
          </a:p>
          <a:p>
            <a:pPr marL="0" indent="0">
              <a:buFont typeface="Arial" panose="020B0604020202020204" pitchFamily="34" charset="0"/>
              <a:buNone/>
            </a:pPr>
            <a:r>
              <a:rPr lang="en-GB" dirty="0"/>
              <a:t>But it is not currently feasible to analyse the entire image as one because of size limitations.</a:t>
            </a:r>
          </a:p>
        </p:txBody>
      </p:sp>
      <p:pic>
        <p:nvPicPr>
          <p:cNvPr id="6" name="Content Placeholder 5">
            <a:extLst>
              <a:ext uri="{FF2B5EF4-FFF2-40B4-BE49-F238E27FC236}">
                <a16:creationId xmlns:a16="http://schemas.microsoft.com/office/drawing/2014/main" id="{C84019D1-418E-A37F-2ABC-75825B9DD4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4624" y="1690688"/>
            <a:ext cx="5778237" cy="4351338"/>
          </a:xfrm>
        </p:spPr>
      </p:pic>
    </p:spTree>
    <p:extLst>
      <p:ext uri="{BB962C8B-B14F-4D97-AF65-F5344CB8AC3E}">
        <p14:creationId xmlns:p14="http://schemas.microsoft.com/office/powerpoint/2010/main" val="34654468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1CE39-63AF-382E-E141-6CD39C6D60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224DDA-DB6B-7B67-8EC6-4B008111B52C}"/>
              </a:ext>
            </a:extLst>
          </p:cNvPr>
          <p:cNvSpPr>
            <a:spLocks noGrp="1"/>
          </p:cNvSpPr>
          <p:nvPr>
            <p:ph type="title"/>
          </p:nvPr>
        </p:nvSpPr>
        <p:spPr/>
        <p:txBody>
          <a:bodyPr/>
          <a:lstStyle/>
          <a:p>
            <a:r>
              <a:rPr lang="en-GB" dirty="0"/>
              <a:t>The Polarising Scanner: Current Limitations</a:t>
            </a:r>
          </a:p>
        </p:txBody>
      </p:sp>
      <p:sp>
        <p:nvSpPr>
          <p:cNvPr id="3" name="Content Placeholder 2">
            <a:extLst>
              <a:ext uri="{FF2B5EF4-FFF2-40B4-BE49-F238E27FC236}">
                <a16:creationId xmlns:a16="http://schemas.microsoft.com/office/drawing/2014/main" id="{41CAE2E6-7843-29B8-338C-D7B038B40646}"/>
              </a:ext>
            </a:extLst>
          </p:cNvPr>
          <p:cNvSpPr>
            <a:spLocks noGrp="1"/>
          </p:cNvSpPr>
          <p:nvPr>
            <p:ph idx="1"/>
          </p:nvPr>
        </p:nvSpPr>
        <p:spPr/>
        <p:txBody>
          <a:bodyPr>
            <a:normAutofit fontScale="92500"/>
          </a:bodyPr>
          <a:lstStyle/>
          <a:p>
            <a:pPr marL="0" indent="0">
              <a:buNone/>
            </a:pPr>
            <a:r>
              <a:rPr lang="en-GB" dirty="0">
                <a:latin typeface="Times New Roman" panose="02020603050405020304" pitchFamily="18" charset="0"/>
                <a:cs typeface="Times New Roman" panose="02020603050405020304" pitchFamily="18" charset="0"/>
              </a:rPr>
              <a:t>Most analysis is undertaken using Microsoft operating systems. </a:t>
            </a:r>
          </a:p>
          <a:p>
            <a:pPr marL="0" indent="0">
              <a:buNone/>
            </a:pPr>
            <a:r>
              <a:rPr lang="en-GB" dirty="0">
                <a:latin typeface="Times New Roman" panose="02020603050405020304" pitchFamily="18" charset="0"/>
                <a:cs typeface="Times New Roman" panose="02020603050405020304" pitchFamily="18" charset="0"/>
              </a:rPr>
              <a:t>The Microsoft bitmap is currently limited to file size 8192 x 8192</a:t>
            </a:r>
          </a:p>
          <a:p>
            <a:pPr marL="0" indent="0">
              <a:buNone/>
            </a:pPr>
            <a:r>
              <a:rPr lang="en-GB" dirty="0">
                <a:latin typeface="Times New Roman" panose="02020603050405020304" pitchFamily="18" charset="0"/>
                <a:cs typeface="Times New Roman" panose="02020603050405020304" pitchFamily="18" charset="0"/>
              </a:rPr>
              <a:t>A typical whole slide scan image, at 10X, may be 30,000 x 40,000 pixels, each pixel containing colour information, so occupying 32 bits of memory.</a:t>
            </a:r>
          </a:p>
          <a:p>
            <a:pPr marL="0" indent="0">
              <a:buNone/>
            </a:pPr>
            <a:r>
              <a:rPr lang="en-GB" dirty="0">
                <a:latin typeface="Times New Roman" panose="02020603050405020304" pitchFamily="18" charset="0"/>
                <a:cs typeface="Times New Roman" panose="02020603050405020304" pitchFamily="18" charset="0"/>
              </a:rPr>
              <a:t>Zeiss has published its czi format, making it </a:t>
            </a:r>
            <a:r>
              <a:rPr lang="en-GB" u="sng" dirty="0">
                <a:latin typeface="Times New Roman" panose="02020603050405020304" pitchFamily="18" charset="0"/>
                <a:cs typeface="Times New Roman" panose="02020603050405020304" pitchFamily="18" charset="0"/>
              </a:rPr>
              <a:t>open</a:t>
            </a:r>
            <a:r>
              <a:rPr lang="en-GB" dirty="0">
                <a:latin typeface="Times New Roman" panose="02020603050405020304" pitchFamily="18" charset="0"/>
                <a:cs typeface="Times New Roman" panose="02020603050405020304" pitchFamily="18" charset="0"/>
              </a:rPr>
              <a:t> but not a </a:t>
            </a:r>
            <a:r>
              <a:rPr lang="en-GB" u="sng" dirty="0">
                <a:latin typeface="Times New Roman" panose="02020603050405020304" pitchFamily="18" charset="0"/>
                <a:cs typeface="Times New Roman" panose="02020603050405020304" pitchFamily="18" charset="0"/>
              </a:rPr>
              <a:t>standard</a:t>
            </a:r>
            <a:r>
              <a:rPr lang="en-GB" dirty="0">
                <a:latin typeface="Times New Roman" panose="02020603050405020304" pitchFamily="18" charset="0"/>
                <a:cs typeface="Times New Roman" panose="02020603050405020304" pitchFamily="18" charset="0"/>
              </a:rPr>
              <a:t>. Olympus and Glissando are unlikely to use it (especially as the 'cs' stands for Carl Zeiss).</a:t>
            </a:r>
          </a:p>
          <a:p>
            <a:pPr marL="0" indent="0">
              <a:buNone/>
            </a:pPr>
            <a:r>
              <a:rPr lang="en-GB" dirty="0">
                <a:latin typeface="Times New Roman" panose="02020603050405020304" pitchFamily="18" charset="0"/>
                <a:cs typeface="Times New Roman" panose="02020603050405020304" pitchFamily="18" charset="0"/>
              </a:rPr>
              <a:t>The JP2 (JPEG 2000) standard might have fulfilled this requirement but in the 25 years since its release it has not been widely adopted outside the motion picture industry and hence support is sparse. </a:t>
            </a:r>
          </a:p>
        </p:txBody>
      </p:sp>
    </p:spTree>
    <p:extLst>
      <p:ext uri="{BB962C8B-B14F-4D97-AF65-F5344CB8AC3E}">
        <p14:creationId xmlns:p14="http://schemas.microsoft.com/office/powerpoint/2010/main" val="3594869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4B989-0A0A-00BF-E638-D06176D4DEDC}"/>
              </a:ext>
            </a:extLst>
          </p:cNvPr>
          <p:cNvSpPr>
            <a:spLocks noGrp="1"/>
          </p:cNvSpPr>
          <p:nvPr>
            <p:ph type="title"/>
          </p:nvPr>
        </p:nvSpPr>
        <p:spPr/>
        <p:txBody>
          <a:bodyPr/>
          <a:lstStyle/>
          <a:p>
            <a:r>
              <a:rPr lang="en-GB" dirty="0"/>
              <a:t>Scanner versus Semi-automatic Mosaic: 1</a:t>
            </a:r>
          </a:p>
        </p:txBody>
      </p:sp>
      <p:sp>
        <p:nvSpPr>
          <p:cNvPr id="3" name="Content Placeholder 2">
            <a:extLst>
              <a:ext uri="{FF2B5EF4-FFF2-40B4-BE49-F238E27FC236}">
                <a16:creationId xmlns:a16="http://schemas.microsoft.com/office/drawing/2014/main" id="{5A0B255A-3E07-C5D2-2268-E108B14C977A}"/>
              </a:ext>
            </a:extLst>
          </p:cNvPr>
          <p:cNvSpPr>
            <a:spLocks noGrp="1"/>
          </p:cNvSpPr>
          <p:nvPr>
            <p:ph idx="1"/>
          </p:nvPr>
        </p:nvSpPr>
        <p:spPr/>
        <p:txBody>
          <a:bodyPr/>
          <a:lstStyle/>
          <a:p>
            <a:pPr marL="0" indent="0">
              <a:buNone/>
            </a:pPr>
            <a:r>
              <a:rPr lang="en-GB" dirty="0"/>
              <a:t>Why "The Polarising Scanner: Current Limitations"?</a:t>
            </a:r>
          </a:p>
          <a:p>
            <a:pPr marL="0" indent="0">
              <a:buNone/>
            </a:pPr>
            <a:r>
              <a:rPr lang="en-GB" dirty="0"/>
              <a:t>Collecting images with a stepping stage and then stitching provides a natural or intrinsic tiling. Object-Based Image Analysis (OBIA) can be performed tile-wise and the resultant object map combined, to eliminate (internal) edge effects.</a:t>
            </a:r>
          </a:p>
          <a:p>
            <a:pPr marL="0" indent="0">
              <a:buNone/>
            </a:pPr>
            <a:r>
              <a:rPr lang="en-GB" dirty="0"/>
              <a:t>It is of course possible to tile a scanned image (which was captured as a set of tiles - and next-generation scanner software may provide this as an optional output) but for now this is a step provided by software required for semi-automatic mosaics.</a:t>
            </a:r>
          </a:p>
        </p:txBody>
      </p:sp>
    </p:spTree>
    <p:extLst>
      <p:ext uri="{BB962C8B-B14F-4D97-AF65-F5344CB8AC3E}">
        <p14:creationId xmlns:p14="http://schemas.microsoft.com/office/powerpoint/2010/main" val="1039623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943FE-EFD2-3B4A-B727-E1C557BB1BCD}"/>
              </a:ext>
            </a:extLst>
          </p:cNvPr>
          <p:cNvSpPr>
            <a:spLocks noGrp="1"/>
          </p:cNvSpPr>
          <p:nvPr>
            <p:ph type="title"/>
          </p:nvPr>
        </p:nvSpPr>
        <p:spPr/>
        <p:txBody>
          <a:bodyPr/>
          <a:lstStyle/>
          <a:p>
            <a:r>
              <a:rPr lang="en-GB" dirty="0"/>
              <a:t>The Polarising Microscope</a:t>
            </a:r>
          </a:p>
        </p:txBody>
      </p:sp>
      <p:sp>
        <p:nvSpPr>
          <p:cNvPr id="3" name="Content Placeholder 2">
            <a:extLst>
              <a:ext uri="{FF2B5EF4-FFF2-40B4-BE49-F238E27FC236}">
                <a16:creationId xmlns:a16="http://schemas.microsoft.com/office/drawing/2014/main" id="{31810685-F66A-BBB5-688A-2CD33BB3538A}"/>
              </a:ext>
            </a:extLst>
          </p:cNvPr>
          <p:cNvSpPr>
            <a:spLocks noGrp="1"/>
          </p:cNvSpPr>
          <p:nvPr>
            <p:ph idx="1"/>
          </p:nvPr>
        </p:nvSpPr>
        <p:spPr/>
        <p:txBody>
          <a:bodyPr>
            <a:normAutofit/>
          </a:bodyPr>
          <a:lstStyle/>
          <a:p>
            <a:pPr marL="0" indent="0">
              <a:buNone/>
            </a:pPr>
            <a:r>
              <a:rPr lang="en-GB" sz="2800" dirty="0">
                <a:solidFill>
                  <a:srgbClr val="000000"/>
                </a:solidFill>
                <a:effectLst/>
                <a:latin typeface="Times New Roman" panose="02020603050405020304" pitchFamily="18" charset="0"/>
                <a:ea typeface="Times New Roman" panose="02020603050405020304" pitchFamily="18" charset="0"/>
              </a:rPr>
              <a:t>Since the pioneering work in Edinburgh 200 years ago of Nicol (1829) on light polarisation, and his development of the technique of making thin sections from rock, petrographers have looked at rocks down the eyepiece of a microscope. The requirement for polarisation means that petrography is a niche market, for both microscope manufacturers and accessories. For instance, whereas there are dozens of fully automated slide movement devices available for the medical microscopist, there is only one for petrography (</a:t>
            </a:r>
            <a:r>
              <a:rPr lang="en-GB" sz="2800" dirty="0">
                <a:solidFill>
                  <a:srgbClr val="000000"/>
                </a:solidFill>
                <a:effectLst/>
                <a:latin typeface="Times New Roman" panose="02020603050405020304" pitchFamily="18" charset="0"/>
                <a:ea typeface="Times New Roman" panose="02020603050405020304" pitchFamily="18" charset="0"/>
                <a:hlinkClick r:id="rId3"/>
              </a:rPr>
              <a:t>www.petrog.com</a:t>
            </a:r>
            <a:r>
              <a:rPr lang="en-GB" sz="2800" dirty="0">
                <a:solidFill>
                  <a:srgbClr val="000000"/>
                </a:solidFill>
                <a:effectLst/>
                <a:latin typeface="Times New Roman" panose="02020603050405020304" pitchFamily="18" charset="0"/>
                <a:ea typeface="Times New Roman" panose="02020603050405020304" pitchFamily="18" charset="0"/>
              </a:rPr>
              <a:t> see e.g. Quinn 2013, Poole and Sims 2016). </a:t>
            </a:r>
            <a:endParaRPr lang="en-GB" dirty="0"/>
          </a:p>
        </p:txBody>
      </p:sp>
    </p:spTree>
    <p:extLst>
      <p:ext uri="{BB962C8B-B14F-4D97-AF65-F5344CB8AC3E}">
        <p14:creationId xmlns:p14="http://schemas.microsoft.com/office/powerpoint/2010/main" val="10543997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79512-AA57-17B4-812C-3DE7B8D879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7AD74C-2C54-550D-6709-3B18B0D666EF}"/>
              </a:ext>
            </a:extLst>
          </p:cNvPr>
          <p:cNvSpPr>
            <a:spLocks noGrp="1"/>
          </p:cNvSpPr>
          <p:nvPr>
            <p:ph type="title"/>
          </p:nvPr>
        </p:nvSpPr>
        <p:spPr/>
        <p:txBody>
          <a:bodyPr/>
          <a:lstStyle/>
          <a:p>
            <a:r>
              <a:rPr lang="en-GB" dirty="0"/>
              <a:t>Scanner versus Semi-automatic Mosaic: 2</a:t>
            </a:r>
          </a:p>
        </p:txBody>
      </p:sp>
      <p:sp>
        <p:nvSpPr>
          <p:cNvPr id="3" name="Content Placeholder 2">
            <a:extLst>
              <a:ext uri="{FF2B5EF4-FFF2-40B4-BE49-F238E27FC236}">
                <a16:creationId xmlns:a16="http://schemas.microsoft.com/office/drawing/2014/main" id="{8A1D9B66-9441-A254-0A28-88A8B98DB5D2}"/>
              </a:ext>
            </a:extLst>
          </p:cNvPr>
          <p:cNvSpPr>
            <a:spLocks noGrp="1"/>
          </p:cNvSpPr>
          <p:nvPr>
            <p:ph idx="1"/>
          </p:nvPr>
        </p:nvSpPr>
        <p:spPr/>
        <p:txBody>
          <a:bodyPr/>
          <a:lstStyle/>
          <a:p>
            <a:pPr marL="0" indent="0">
              <a:buNone/>
            </a:pPr>
            <a:r>
              <a:rPr lang="en-GB" dirty="0"/>
              <a:t>How does an AI engine categorise components?</a:t>
            </a:r>
          </a:p>
        </p:txBody>
      </p:sp>
    </p:spTree>
    <p:extLst>
      <p:ext uri="{BB962C8B-B14F-4D97-AF65-F5344CB8AC3E}">
        <p14:creationId xmlns:p14="http://schemas.microsoft.com/office/powerpoint/2010/main" val="3402095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08F52-C514-6704-3080-D727CB03CB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221D56-809A-638D-6138-3DEE55162723}"/>
              </a:ext>
            </a:extLst>
          </p:cNvPr>
          <p:cNvSpPr>
            <a:spLocks noGrp="1"/>
          </p:cNvSpPr>
          <p:nvPr>
            <p:ph type="title"/>
          </p:nvPr>
        </p:nvSpPr>
        <p:spPr/>
        <p:txBody>
          <a:bodyPr/>
          <a:lstStyle/>
          <a:p>
            <a:r>
              <a:rPr lang="en-GB" dirty="0"/>
              <a:t>Scanner versus Semi-automatic Mosaic: 2</a:t>
            </a:r>
          </a:p>
        </p:txBody>
      </p:sp>
      <p:sp>
        <p:nvSpPr>
          <p:cNvPr id="3" name="Content Placeholder 2">
            <a:extLst>
              <a:ext uri="{FF2B5EF4-FFF2-40B4-BE49-F238E27FC236}">
                <a16:creationId xmlns:a16="http://schemas.microsoft.com/office/drawing/2014/main" id="{FD508CA6-2352-2C50-C41F-4169051400F7}"/>
              </a:ext>
            </a:extLst>
          </p:cNvPr>
          <p:cNvSpPr>
            <a:spLocks noGrp="1"/>
          </p:cNvSpPr>
          <p:nvPr>
            <p:ph idx="1"/>
          </p:nvPr>
        </p:nvSpPr>
        <p:spPr>
          <a:xfrm>
            <a:off x="838199" y="1825625"/>
            <a:ext cx="10080010" cy="1122291"/>
          </a:xfrm>
        </p:spPr>
        <p:txBody>
          <a:bodyPr>
            <a:normAutofit/>
          </a:bodyPr>
          <a:lstStyle/>
          <a:p>
            <a:pPr marL="0" indent="0">
              <a:buNone/>
            </a:pPr>
            <a:r>
              <a:rPr lang="en-GB" dirty="0"/>
              <a:t>How does an AI engine categorise components? </a:t>
            </a:r>
          </a:p>
          <a:p>
            <a:pPr marL="0" indent="0">
              <a:buNone/>
            </a:pPr>
            <a:r>
              <a:rPr lang="en-GB" dirty="0"/>
              <a:t>It takes more than one example:</a:t>
            </a:r>
          </a:p>
        </p:txBody>
      </p:sp>
      <p:pic>
        <p:nvPicPr>
          <p:cNvPr id="5" name="Content Placeholder 4">
            <a:extLst>
              <a:ext uri="{FF2B5EF4-FFF2-40B4-BE49-F238E27FC236}">
                <a16:creationId xmlns:a16="http://schemas.microsoft.com/office/drawing/2014/main" id="{2248E575-7C26-E33A-AB08-2E3FF8D9C7E9}"/>
              </a:ext>
            </a:extLst>
          </p:cNvPr>
          <p:cNvPicPr>
            <a:picLocks noChangeAspect="1"/>
          </p:cNvPicPr>
          <p:nvPr/>
        </p:nvPicPr>
        <p:blipFill>
          <a:blip r:embed="rId2"/>
          <a:stretch>
            <a:fillRect/>
          </a:stretch>
        </p:blipFill>
        <p:spPr>
          <a:xfrm>
            <a:off x="1050878" y="2966039"/>
            <a:ext cx="6307251" cy="3526836"/>
          </a:xfrm>
          <a:prstGeom prst="rect">
            <a:avLst/>
          </a:prstGeom>
        </p:spPr>
      </p:pic>
      <p:sp>
        <p:nvSpPr>
          <p:cNvPr id="6" name="TextBox 5">
            <a:extLst>
              <a:ext uri="{FF2B5EF4-FFF2-40B4-BE49-F238E27FC236}">
                <a16:creationId xmlns:a16="http://schemas.microsoft.com/office/drawing/2014/main" id="{810543B6-73CB-D7CE-685D-11323F905226}"/>
              </a:ext>
            </a:extLst>
          </p:cNvPr>
          <p:cNvSpPr txBox="1"/>
          <p:nvPr/>
        </p:nvSpPr>
        <p:spPr>
          <a:xfrm>
            <a:off x="7847462" y="4902115"/>
            <a:ext cx="2475642" cy="369332"/>
          </a:xfrm>
          <a:prstGeom prst="rect">
            <a:avLst/>
          </a:prstGeom>
          <a:noFill/>
        </p:spPr>
        <p:txBody>
          <a:bodyPr wrap="square">
            <a:spAutoFit/>
          </a:bodyPr>
          <a:lstStyle/>
          <a:p>
            <a:r>
              <a:rPr lang="en-GB" sz="1800" dirty="0"/>
              <a:t>He Liu </a:t>
            </a:r>
            <a:r>
              <a:rPr lang="en-GB" sz="1800" i="1" dirty="0"/>
              <a:t>et al</a:t>
            </a:r>
            <a:endParaRPr lang="en-GB" dirty="0"/>
          </a:p>
        </p:txBody>
      </p:sp>
    </p:spTree>
    <p:extLst>
      <p:ext uri="{BB962C8B-B14F-4D97-AF65-F5344CB8AC3E}">
        <p14:creationId xmlns:p14="http://schemas.microsoft.com/office/powerpoint/2010/main" val="38186027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1BEAC-32CB-BB8F-367A-F8059C8DB9A3}"/>
              </a:ext>
            </a:extLst>
          </p:cNvPr>
          <p:cNvSpPr>
            <a:spLocks noGrp="1"/>
          </p:cNvSpPr>
          <p:nvPr>
            <p:ph type="title"/>
          </p:nvPr>
        </p:nvSpPr>
        <p:spPr>
          <a:xfrm>
            <a:off x="736979" y="365126"/>
            <a:ext cx="10616821" cy="1040594"/>
          </a:xfrm>
        </p:spPr>
        <p:txBody>
          <a:bodyPr>
            <a:normAutofit/>
          </a:bodyPr>
          <a:lstStyle/>
          <a:p>
            <a:r>
              <a:rPr lang="en-GB" sz="3200" dirty="0"/>
              <a:t>Even this crude categorisation (He Liu </a:t>
            </a:r>
            <a:r>
              <a:rPr lang="en-GB" sz="3200" i="1" dirty="0"/>
              <a:t>et al</a:t>
            </a:r>
            <a:r>
              <a:rPr lang="en-GB" sz="3200" dirty="0"/>
              <a:t>) would have required a large training set:</a:t>
            </a:r>
          </a:p>
        </p:txBody>
      </p:sp>
      <p:pic>
        <p:nvPicPr>
          <p:cNvPr id="5" name="Content Placeholder 4">
            <a:extLst>
              <a:ext uri="{FF2B5EF4-FFF2-40B4-BE49-F238E27FC236}">
                <a16:creationId xmlns:a16="http://schemas.microsoft.com/office/drawing/2014/main" id="{572A8F67-5009-2466-2D8E-C622C713EE5F}"/>
              </a:ext>
            </a:extLst>
          </p:cNvPr>
          <p:cNvPicPr>
            <a:picLocks noGrp="1" noChangeAspect="1"/>
          </p:cNvPicPr>
          <p:nvPr>
            <p:ph idx="1"/>
          </p:nvPr>
        </p:nvPicPr>
        <p:blipFill>
          <a:blip r:embed="rId2"/>
          <a:stretch>
            <a:fillRect/>
          </a:stretch>
        </p:blipFill>
        <p:spPr>
          <a:xfrm>
            <a:off x="1707576" y="1825625"/>
            <a:ext cx="8776847" cy="4351338"/>
          </a:xfrm>
        </p:spPr>
      </p:pic>
    </p:spTree>
    <p:extLst>
      <p:ext uri="{BB962C8B-B14F-4D97-AF65-F5344CB8AC3E}">
        <p14:creationId xmlns:p14="http://schemas.microsoft.com/office/powerpoint/2010/main" val="35849357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B0055-2145-81D1-A436-94D87684844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4B1AE87-1899-28B7-7464-057204284884}"/>
              </a:ext>
            </a:extLst>
          </p:cNvPr>
          <p:cNvSpPr txBox="1"/>
          <p:nvPr/>
        </p:nvSpPr>
        <p:spPr>
          <a:xfrm>
            <a:off x="0" y="147577"/>
            <a:ext cx="11884403" cy="861774"/>
          </a:xfrm>
          <a:prstGeom prst="rect">
            <a:avLst/>
          </a:prstGeom>
          <a:noFill/>
        </p:spPr>
        <p:txBody>
          <a:bodyPr wrap="square" rtlCol="0">
            <a:spAutoFit/>
          </a:bodyPr>
          <a:lstStyle/>
          <a:p>
            <a:r>
              <a:rPr lang="en-GB" sz="3200" dirty="0"/>
              <a:t>How might the training set have been generated?</a:t>
            </a:r>
          </a:p>
          <a:p>
            <a:endParaRPr lang="en-GB" dirty="0"/>
          </a:p>
        </p:txBody>
      </p:sp>
      <p:pic>
        <p:nvPicPr>
          <p:cNvPr id="6" name="Picture 5">
            <a:extLst>
              <a:ext uri="{FF2B5EF4-FFF2-40B4-BE49-F238E27FC236}">
                <a16:creationId xmlns:a16="http://schemas.microsoft.com/office/drawing/2014/main" id="{C707A327-DC2D-181F-591E-5836F7EE482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47993" y="1496313"/>
            <a:ext cx="9296014" cy="5214110"/>
          </a:xfrm>
          <a:prstGeom prst="rect">
            <a:avLst/>
          </a:prstGeom>
        </p:spPr>
      </p:pic>
    </p:spTree>
    <p:extLst>
      <p:ext uri="{BB962C8B-B14F-4D97-AF65-F5344CB8AC3E}">
        <p14:creationId xmlns:p14="http://schemas.microsoft.com/office/powerpoint/2010/main" val="40859818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C7263-FC60-2DF1-681F-CE31698FAF06}"/>
              </a:ext>
            </a:extLst>
          </p:cNvPr>
          <p:cNvSpPr>
            <a:spLocks noGrp="1"/>
          </p:cNvSpPr>
          <p:nvPr>
            <p:ph type="title"/>
          </p:nvPr>
        </p:nvSpPr>
        <p:spPr/>
        <p:txBody>
          <a:bodyPr/>
          <a:lstStyle/>
          <a:p>
            <a:pPr algn="ctr"/>
            <a:r>
              <a:rPr lang="en-GB" dirty="0"/>
              <a:t>The Polarising Scanner, Current Limitations:</a:t>
            </a:r>
            <a:br>
              <a:rPr lang="en-GB" dirty="0"/>
            </a:br>
            <a:r>
              <a:rPr lang="en-GB" dirty="0"/>
              <a:t>Sharing Images for Analysis</a:t>
            </a:r>
          </a:p>
        </p:txBody>
      </p:sp>
      <p:sp>
        <p:nvSpPr>
          <p:cNvPr id="3" name="Content Placeholder 2">
            <a:extLst>
              <a:ext uri="{FF2B5EF4-FFF2-40B4-BE49-F238E27FC236}">
                <a16:creationId xmlns:a16="http://schemas.microsoft.com/office/drawing/2014/main" id="{36797AC2-56EF-C345-5A77-8A1C4E314457}"/>
              </a:ext>
            </a:extLst>
          </p:cNvPr>
          <p:cNvSpPr>
            <a:spLocks noGrp="1"/>
          </p:cNvSpPr>
          <p:nvPr>
            <p:ph idx="1"/>
          </p:nvPr>
        </p:nvSpPr>
        <p:spPr/>
        <p:txBody>
          <a:bodyPr/>
          <a:lstStyle/>
          <a:p>
            <a:pPr marL="0" indent="0">
              <a:buNone/>
            </a:pPr>
            <a:r>
              <a:rPr lang="en-GB" dirty="0"/>
              <a:t>Scanners create very large data sets, in part because they do not know what the end-user will require so they try to collect everything: PPL, XPL at many angles. If the scanner provides all that a petrographer requires, then the system is closed and the size of the generated data set is immaterial. If, however, there are requirements for more detailed analysis or integration with other data, then sharing is required.</a:t>
            </a:r>
          </a:p>
        </p:txBody>
      </p:sp>
    </p:spTree>
    <p:extLst>
      <p:ext uri="{BB962C8B-B14F-4D97-AF65-F5344CB8AC3E}">
        <p14:creationId xmlns:p14="http://schemas.microsoft.com/office/powerpoint/2010/main" val="18255628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7C74A-29DD-1036-B8FC-BD0FA959B44A}"/>
              </a:ext>
            </a:extLst>
          </p:cNvPr>
          <p:cNvSpPr>
            <a:spLocks noGrp="1"/>
          </p:cNvSpPr>
          <p:nvPr>
            <p:ph type="title"/>
          </p:nvPr>
        </p:nvSpPr>
        <p:spPr>
          <a:xfrm>
            <a:off x="210403" y="423081"/>
            <a:ext cx="10515600" cy="1228297"/>
          </a:xfrm>
        </p:spPr>
        <p:txBody>
          <a:bodyPr>
            <a:normAutofit fontScale="90000"/>
          </a:bodyPr>
          <a:lstStyle/>
          <a:p>
            <a:pPr algn="ctr"/>
            <a:r>
              <a:rPr lang="en-GB" dirty="0"/>
              <a:t>The Polarising Scanner, Current Limitations:</a:t>
            </a:r>
            <a:br>
              <a:rPr lang="en-GB" dirty="0"/>
            </a:br>
            <a:r>
              <a:rPr lang="en-GB" dirty="0"/>
              <a:t>Sharing Images Captured by Different Means</a:t>
            </a:r>
          </a:p>
        </p:txBody>
      </p:sp>
      <p:sp>
        <p:nvSpPr>
          <p:cNvPr id="3" name="Content Placeholder 2">
            <a:extLst>
              <a:ext uri="{FF2B5EF4-FFF2-40B4-BE49-F238E27FC236}">
                <a16:creationId xmlns:a16="http://schemas.microsoft.com/office/drawing/2014/main" id="{EBBA9932-E0C4-C39A-3DAC-B8484F730DBF}"/>
              </a:ext>
            </a:extLst>
          </p:cNvPr>
          <p:cNvSpPr>
            <a:spLocks noGrp="1"/>
          </p:cNvSpPr>
          <p:nvPr>
            <p:ph idx="1"/>
          </p:nvPr>
        </p:nvSpPr>
        <p:spPr>
          <a:xfrm>
            <a:off x="210403" y="1992573"/>
            <a:ext cx="11981597" cy="4114800"/>
          </a:xfrm>
        </p:spPr>
        <p:txBody>
          <a:bodyPr>
            <a:noAutofit/>
          </a:bodyPr>
          <a:lstStyle/>
          <a:p>
            <a:pPr marL="0" indent="0">
              <a:buNone/>
            </a:pPr>
            <a:r>
              <a:rPr lang="en-US" sz="2400" dirty="0">
                <a:solidFill>
                  <a:srgbClr val="000000"/>
                </a:solidFill>
                <a:effectLst/>
                <a:ea typeface="Times New Roman" panose="02020603050405020304" pitchFamily="18" charset="0"/>
              </a:rPr>
              <a:t>There are “significant technical barriers for registering imagery from different instruments and performing image analysis from the combined data” [Acevedo Zamora (2024)].</a:t>
            </a:r>
          </a:p>
          <a:p>
            <a:pPr marL="0" indent="0">
              <a:buNone/>
            </a:pPr>
            <a:r>
              <a:rPr lang="en-US" sz="2400" dirty="0">
                <a:solidFill>
                  <a:srgbClr val="000000"/>
                </a:solidFill>
                <a:effectLst/>
                <a:ea typeface="Times New Roman" panose="02020603050405020304" pitchFamily="18" charset="0"/>
              </a:rPr>
              <a:t>This is a challenge when comparing analyses of rock thin section images captured from a polarising microscope against images of the same sample obtained via scanning electron microscopy (SEM), so is not just a limitation of scanners. However, researchers have developed methods to achieve accurate registration e.g. with light microscope images and SEM images.</a:t>
            </a:r>
          </a:p>
          <a:p>
            <a:pPr marL="0" indent="0">
              <a:buNone/>
            </a:pPr>
            <a:r>
              <a:rPr lang="en-US" sz="2400" dirty="0">
                <a:solidFill>
                  <a:srgbClr val="000000"/>
                </a:solidFill>
                <a:effectLst/>
                <a:ea typeface="Times New Roman" panose="02020603050405020304" pitchFamily="18" charset="0"/>
              </a:rPr>
              <a:t>Wooldridge et al. (2019) investigate the quantification of clay-coat grain coverage in modern sediments from SEM images, and correlate these results against the sample under plain-polarised light utilizing calibration via a gold marker pen (a mark that can be observed under both SEM and the polarising microscope).  It is vital when working with extracted images from a scanning system that a similar type of spatial referencing can be carried out.  </a:t>
            </a:r>
            <a:endParaRPr lang="en-GB" sz="2400" dirty="0"/>
          </a:p>
        </p:txBody>
      </p:sp>
    </p:spTree>
    <p:extLst>
      <p:ext uri="{BB962C8B-B14F-4D97-AF65-F5344CB8AC3E}">
        <p14:creationId xmlns:p14="http://schemas.microsoft.com/office/powerpoint/2010/main" val="41969488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88DA3-FD6C-F1DF-56E9-AF1AF67541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B598F6-BD1E-1307-B2D4-882BF7CAA895}"/>
              </a:ext>
            </a:extLst>
          </p:cNvPr>
          <p:cNvSpPr>
            <a:spLocks noGrp="1"/>
          </p:cNvSpPr>
          <p:nvPr>
            <p:ph type="title"/>
          </p:nvPr>
        </p:nvSpPr>
        <p:spPr>
          <a:xfrm>
            <a:off x="210403" y="49875"/>
            <a:ext cx="10515600" cy="631162"/>
          </a:xfrm>
        </p:spPr>
        <p:txBody>
          <a:bodyPr>
            <a:normAutofit fontScale="90000"/>
          </a:bodyPr>
          <a:lstStyle/>
          <a:p>
            <a:r>
              <a:rPr lang="en-US" dirty="0"/>
              <a:t>Conclusions: 1</a:t>
            </a:r>
            <a:endParaRPr lang="en-GB" dirty="0"/>
          </a:p>
        </p:txBody>
      </p:sp>
      <p:sp>
        <p:nvSpPr>
          <p:cNvPr id="3" name="Content Placeholder 2">
            <a:extLst>
              <a:ext uri="{FF2B5EF4-FFF2-40B4-BE49-F238E27FC236}">
                <a16:creationId xmlns:a16="http://schemas.microsoft.com/office/drawing/2014/main" id="{D53469BD-9C3F-58DB-B2B6-EEED445F9CEF}"/>
              </a:ext>
            </a:extLst>
          </p:cNvPr>
          <p:cNvSpPr>
            <a:spLocks noGrp="1"/>
          </p:cNvSpPr>
          <p:nvPr>
            <p:ph idx="1"/>
          </p:nvPr>
        </p:nvSpPr>
        <p:spPr>
          <a:xfrm>
            <a:off x="423081" y="1035878"/>
            <a:ext cx="11395880" cy="5542343"/>
          </a:xfrm>
        </p:spPr>
        <p:txBody>
          <a:bodyPr>
            <a:noAutofit/>
          </a:bodyPr>
          <a:lstStyle/>
          <a:p>
            <a:pPr marL="0" indent="0">
              <a:buNone/>
            </a:pPr>
            <a:r>
              <a:rPr lang="en-US" dirty="0">
                <a:solidFill>
                  <a:srgbClr val="000000"/>
                </a:solidFill>
                <a:effectLst/>
                <a:ea typeface="Times New Roman" panose="02020603050405020304" pitchFamily="18" charset="0"/>
              </a:rPr>
              <a:t>When working with whole slide images from scanners we must consider not just the ability to work with the whole slide images themselves, but also to ensure that the same possibilities for comparing results against other sample imaging techniques are available as if we were working with the traditional polarising microscope.</a:t>
            </a:r>
            <a:endParaRPr lang="en-GB" dirty="0"/>
          </a:p>
        </p:txBody>
      </p:sp>
    </p:spTree>
    <p:extLst>
      <p:ext uri="{BB962C8B-B14F-4D97-AF65-F5344CB8AC3E}">
        <p14:creationId xmlns:p14="http://schemas.microsoft.com/office/powerpoint/2010/main" val="930625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02864-27DF-20F4-1F8A-C866019F17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576DFB-92BE-53C8-C5D8-23A092F1404F}"/>
              </a:ext>
            </a:extLst>
          </p:cNvPr>
          <p:cNvSpPr>
            <a:spLocks noGrp="1"/>
          </p:cNvSpPr>
          <p:nvPr>
            <p:ph type="title"/>
          </p:nvPr>
        </p:nvSpPr>
        <p:spPr>
          <a:xfrm>
            <a:off x="210403" y="49875"/>
            <a:ext cx="10515600" cy="631162"/>
          </a:xfrm>
        </p:spPr>
        <p:txBody>
          <a:bodyPr>
            <a:normAutofit fontScale="90000"/>
          </a:bodyPr>
          <a:lstStyle/>
          <a:p>
            <a:r>
              <a:rPr lang="en-US" dirty="0"/>
              <a:t>Conclusions / Discussion: 2</a:t>
            </a:r>
            <a:endParaRPr lang="en-GB" dirty="0"/>
          </a:p>
        </p:txBody>
      </p:sp>
      <p:sp>
        <p:nvSpPr>
          <p:cNvPr id="3" name="Content Placeholder 2">
            <a:extLst>
              <a:ext uri="{FF2B5EF4-FFF2-40B4-BE49-F238E27FC236}">
                <a16:creationId xmlns:a16="http://schemas.microsoft.com/office/drawing/2014/main" id="{91F49D82-3764-F67C-29BC-DAEC6F766199}"/>
              </a:ext>
            </a:extLst>
          </p:cNvPr>
          <p:cNvSpPr>
            <a:spLocks noGrp="1"/>
          </p:cNvSpPr>
          <p:nvPr>
            <p:ph idx="1"/>
          </p:nvPr>
        </p:nvSpPr>
        <p:spPr>
          <a:xfrm>
            <a:off x="423081" y="1035878"/>
            <a:ext cx="11395880" cy="5542343"/>
          </a:xfrm>
        </p:spPr>
        <p:txBody>
          <a:bodyPr>
            <a:noAutofit/>
          </a:bodyPr>
          <a:lstStyle/>
          <a:p>
            <a:pPr marL="0" indent="0">
              <a:buNone/>
            </a:pPr>
            <a:r>
              <a:rPr lang="en-US" dirty="0">
                <a:solidFill>
                  <a:srgbClr val="000000"/>
                </a:solidFill>
                <a:ea typeface="Times New Roman" panose="02020603050405020304" pitchFamily="18" charset="0"/>
              </a:rPr>
              <a:t>T</a:t>
            </a:r>
            <a:r>
              <a:rPr lang="en-US" dirty="0">
                <a:solidFill>
                  <a:srgbClr val="000000"/>
                </a:solidFill>
                <a:effectLst/>
                <a:ea typeface="Times New Roman" panose="02020603050405020304" pitchFamily="18" charset="0"/>
              </a:rPr>
              <a:t>echnologies should advance our ability to perform tasks deemed to be useful. The availability of high-resolution scanners with polarising capabilities allows us to re-evaluate the tasks undertaken by petrographers, and in particular those traditionally utilising a polarising microscope. </a:t>
            </a:r>
          </a:p>
          <a:p>
            <a:pPr marL="0" indent="0">
              <a:buNone/>
            </a:pPr>
            <a:r>
              <a:rPr lang="en-US" dirty="0">
                <a:solidFill>
                  <a:srgbClr val="000000"/>
                </a:solidFill>
                <a:ea typeface="Times New Roman" panose="02020603050405020304" pitchFamily="18" charset="0"/>
              </a:rPr>
              <a:t>For example, point counting might not be required if automatic identification of objects of interest (OBIA) is available, but that availability is (currently) predicated on the existence of a vast training set, presumably generated from point counting. The requirement for human intervention may change, to identification of the unusual or the exceptions, but is unlikely to be removed altogether.</a:t>
            </a:r>
          </a:p>
          <a:p>
            <a:pPr marL="0" indent="0">
              <a:buNone/>
            </a:pPr>
            <a:r>
              <a:rPr lang="en-US" dirty="0">
                <a:solidFill>
                  <a:srgbClr val="000000"/>
                </a:solidFill>
              </a:rPr>
              <a:t>Might Standards (e.g. C457) require modification?</a:t>
            </a:r>
            <a:endParaRPr lang="en-GB" dirty="0"/>
          </a:p>
        </p:txBody>
      </p:sp>
    </p:spTree>
    <p:extLst>
      <p:ext uri="{BB962C8B-B14F-4D97-AF65-F5344CB8AC3E}">
        <p14:creationId xmlns:p14="http://schemas.microsoft.com/office/powerpoint/2010/main" val="42312099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7B3DB-7493-E17F-DA4E-20E6DAD5A16A}"/>
              </a:ext>
            </a:extLst>
          </p:cNvPr>
          <p:cNvSpPr>
            <a:spLocks noGrp="1"/>
          </p:cNvSpPr>
          <p:nvPr>
            <p:ph type="title"/>
          </p:nvPr>
        </p:nvSpPr>
        <p:spPr>
          <a:xfrm>
            <a:off x="313899" y="1"/>
            <a:ext cx="11039901" cy="887103"/>
          </a:xfrm>
        </p:spPr>
        <p:txBody>
          <a:bodyPr/>
          <a:lstStyle/>
          <a:p>
            <a:r>
              <a:rPr lang="en-US" dirty="0"/>
              <a:t>References</a:t>
            </a:r>
            <a:endParaRPr lang="en-GB" dirty="0"/>
          </a:p>
        </p:txBody>
      </p:sp>
      <p:sp>
        <p:nvSpPr>
          <p:cNvPr id="3" name="Content Placeholder 2">
            <a:extLst>
              <a:ext uri="{FF2B5EF4-FFF2-40B4-BE49-F238E27FC236}">
                <a16:creationId xmlns:a16="http://schemas.microsoft.com/office/drawing/2014/main" id="{80ACA616-E2F1-9E9E-C7D0-4857B8B57F24}"/>
              </a:ext>
            </a:extLst>
          </p:cNvPr>
          <p:cNvSpPr>
            <a:spLocks noGrp="1"/>
          </p:cNvSpPr>
          <p:nvPr>
            <p:ph idx="1"/>
          </p:nvPr>
        </p:nvSpPr>
        <p:spPr>
          <a:xfrm>
            <a:off x="138751" y="887104"/>
            <a:ext cx="11939517" cy="5732060"/>
          </a:xfrm>
        </p:spPr>
        <p:txBody>
          <a:bodyPr>
            <a:normAutofit fontScale="62500" lnSpcReduction="20000"/>
          </a:bodyPr>
          <a:lstStyle/>
          <a:p>
            <a:pPr marL="227330" indent="0">
              <a:lnSpc>
                <a:spcPct val="120000"/>
              </a:lnSpc>
              <a:buNone/>
            </a:pPr>
            <a:r>
              <a:rPr lang="en-US" dirty="0">
                <a:effectLst/>
                <a:ea typeface="Times New Roman" panose="02020603050405020304" pitchFamily="18" charset="0"/>
              </a:rPr>
              <a:t>Acevedo Zamora, M. [2024]. Petrographic microscopy of geologic textural patterns and element-mineral associations with novel image analysis methods</a:t>
            </a:r>
            <a:r>
              <a:rPr lang="en-US" i="1" dirty="0">
                <a:effectLst/>
                <a:ea typeface="Times New Roman" panose="02020603050405020304" pitchFamily="18" charset="0"/>
              </a:rPr>
              <a:t>.</a:t>
            </a:r>
            <a:r>
              <a:rPr lang="en-US" dirty="0">
                <a:effectLst/>
                <a:ea typeface="Times New Roman" panose="02020603050405020304" pitchFamily="18" charset="0"/>
              </a:rPr>
              <a:t> </a:t>
            </a:r>
            <a:r>
              <a:rPr lang="en-US" i="1" dirty="0">
                <a:effectLst/>
                <a:ea typeface="Times New Roman" panose="02020603050405020304" pitchFamily="18" charset="0"/>
              </a:rPr>
              <a:t>Ph.D. Thesis, Queensland University of Technology.</a:t>
            </a:r>
            <a:endParaRPr lang="en-GB" dirty="0">
              <a:effectLst/>
              <a:ea typeface="Times New Roman" panose="02020603050405020304" pitchFamily="18" charset="0"/>
            </a:endParaRPr>
          </a:p>
          <a:p>
            <a:pPr marL="227965" indent="0">
              <a:lnSpc>
                <a:spcPct val="120000"/>
              </a:lnSpc>
              <a:buNone/>
            </a:pPr>
            <a:r>
              <a:rPr lang="en-US" dirty="0">
                <a:effectLst/>
                <a:ea typeface="Times New Roman" panose="02020603050405020304" pitchFamily="18" charset="0"/>
              </a:rPr>
              <a:t>Chayes, F. [1953]. A test of the precision of thin-section analysis by point counter. </a:t>
            </a:r>
            <a:r>
              <a:rPr lang="en-US" i="1" dirty="0">
                <a:effectLst/>
                <a:ea typeface="Times New Roman" panose="02020603050405020304" pitchFamily="18" charset="0"/>
              </a:rPr>
              <a:t>American Mineralogist </a:t>
            </a:r>
            <a:r>
              <a:rPr lang="en-US" dirty="0">
                <a:effectLst/>
                <a:ea typeface="Times New Roman" panose="02020603050405020304" pitchFamily="18" charset="0"/>
              </a:rPr>
              <a:t>36, 704</a:t>
            </a:r>
            <a:r>
              <a:rPr lang="en-US" b="1" dirty="0">
                <a:effectLst/>
                <a:ea typeface="Times New Roman" panose="02020603050405020304" pitchFamily="18" charset="0"/>
              </a:rPr>
              <a:t>-</a:t>
            </a:r>
            <a:r>
              <a:rPr lang="en-US" dirty="0">
                <a:effectLst/>
                <a:ea typeface="Times New Roman" panose="02020603050405020304" pitchFamily="18" charset="0"/>
              </a:rPr>
              <a:t>712.</a:t>
            </a:r>
            <a:endParaRPr lang="en-GB" dirty="0">
              <a:effectLst/>
              <a:ea typeface="Times New Roman" panose="02020603050405020304" pitchFamily="18" charset="0"/>
            </a:endParaRPr>
          </a:p>
          <a:p>
            <a:pPr marL="227965" indent="0">
              <a:lnSpc>
                <a:spcPct val="120000"/>
              </a:lnSpc>
              <a:buNone/>
            </a:pPr>
            <a:r>
              <a:rPr lang="en-US" dirty="0">
                <a:effectLst/>
                <a:ea typeface="Times New Roman" panose="02020603050405020304" pitchFamily="18" charset="0"/>
              </a:rPr>
              <a:t>Nicol, W. [1829]. On a method of so far increasing the divergence of the two rays in calcareous-spar, that only one image may be seen at a time.  </a:t>
            </a:r>
            <a:r>
              <a:rPr lang="en-US" i="1" dirty="0">
                <a:effectLst/>
                <a:ea typeface="Times New Roman" panose="02020603050405020304" pitchFamily="18" charset="0"/>
              </a:rPr>
              <a:t>Edinburgh New Philos. J. </a:t>
            </a:r>
            <a:r>
              <a:rPr lang="en-US" dirty="0">
                <a:effectLst/>
                <a:ea typeface="Times New Roman" panose="02020603050405020304" pitchFamily="18" charset="0"/>
              </a:rPr>
              <a:t>6, 83</a:t>
            </a:r>
            <a:r>
              <a:rPr lang="en-US" b="1" dirty="0">
                <a:effectLst/>
                <a:ea typeface="Times New Roman" panose="02020603050405020304" pitchFamily="18" charset="0"/>
              </a:rPr>
              <a:t>-</a:t>
            </a:r>
            <a:r>
              <a:rPr lang="en-US" dirty="0">
                <a:effectLst/>
                <a:ea typeface="Times New Roman" panose="02020603050405020304" pitchFamily="18" charset="0"/>
              </a:rPr>
              <a:t>84.</a:t>
            </a:r>
            <a:endParaRPr lang="en-GB" dirty="0">
              <a:effectLst/>
              <a:ea typeface="Times New Roman" panose="02020603050405020304" pitchFamily="18" charset="0"/>
            </a:endParaRPr>
          </a:p>
          <a:p>
            <a:pPr marL="227965" indent="0">
              <a:lnSpc>
                <a:spcPct val="120000"/>
              </a:lnSpc>
              <a:buNone/>
            </a:pPr>
            <a:r>
              <a:rPr lang="en-GB" dirty="0">
                <a:effectLst/>
                <a:ea typeface="Times New Roman" panose="02020603050405020304" pitchFamily="18" charset="0"/>
              </a:rPr>
              <a:t>Poole, A. and Sims, I. [2016]. Concrete Petrography: A Handbook of Investigative Techniques. </a:t>
            </a:r>
            <a:r>
              <a:rPr lang="en-GB" i="1" dirty="0">
                <a:effectLst/>
                <a:ea typeface="Times New Roman" panose="02020603050405020304" pitchFamily="18" charset="0"/>
              </a:rPr>
              <a:t>Taylor and Francis, CRC Press</a:t>
            </a:r>
            <a:r>
              <a:rPr lang="en-GB" dirty="0">
                <a:effectLst/>
                <a:ea typeface="Times New Roman" panose="02020603050405020304" pitchFamily="18" charset="0"/>
              </a:rPr>
              <a:t>.</a:t>
            </a:r>
          </a:p>
          <a:p>
            <a:pPr marL="227965" indent="0">
              <a:lnSpc>
                <a:spcPct val="120000"/>
              </a:lnSpc>
              <a:buNone/>
            </a:pPr>
            <a:r>
              <a:rPr lang="en-GB" dirty="0">
                <a:solidFill>
                  <a:srgbClr val="000000"/>
                </a:solidFill>
                <a:effectLst/>
                <a:ea typeface="Times New Roman" panose="02020603050405020304" pitchFamily="18" charset="0"/>
              </a:rPr>
              <a:t>Quinn, P.S. [2013]. </a:t>
            </a:r>
            <a:r>
              <a:rPr lang="en-GB" u="sng" dirty="0">
                <a:solidFill>
                  <a:srgbClr val="000000"/>
                </a:solidFill>
                <a:effectLst/>
                <a:ea typeface="Times New Roman" panose="02020603050405020304" pitchFamily="18" charset="0"/>
                <a:hlinkClick r:id="rId2"/>
              </a:rPr>
              <a:t>Ceramic Petrography: The Interpretation of Archaeological Pottery and Related Artefacts in Thin Section.</a:t>
            </a:r>
            <a:r>
              <a:rPr lang="en-US" dirty="0">
                <a:solidFill>
                  <a:srgbClr val="000000"/>
                </a:solidFill>
                <a:effectLst/>
                <a:ea typeface="Times New Roman" panose="02020603050405020304" pitchFamily="18" charset="0"/>
              </a:rPr>
              <a:t>  </a:t>
            </a:r>
            <a:r>
              <a:rPr lang="en-GB" i="1" dirty="0">
                <a:effectLst/>
                <a:ea typeface="Times New Roman" panose="02020603050405020304" pitchFamily="18" charset="0"/>
              </a:rPr>
              <a:t>Archaeopress</a:t>
            </a:r>
            <a:r>
              <a:rPr lang="en-GB" dirty="0">
                <a:effectLst/>
                <a:ea typeface="Times New Roman" panose="02020603050405020304" pitchFamily="18" charset="0"/>
              </a:rPr>
              <a:t>.</a:t>
            </a:r>
          </a:p>
          <a:p>
            <a:pPr marL="227965" indent="0">
              <a:lnSpc>
                <a:spcPct val="120000"/>
              </a:lnSpc>
              <a:buNone/>
            </a:pPr>
            <a:r>
              <a:rPr lang="en-US" dirty="0">
                <a:effectLst/>
                <a:ea typeface="Times New Roman" panose="02020603050405020304" pitchFamily="18" charset="0"/>
              </a:rPr>
              <a:t>Sorby, H.C. [</a:t>
            </a:r>
            <a:r>
              <a:rPr lang="en-US" u="sng" dirty="0">
                <a:solidFill>
                  <a:srgbClr val="000000"/>
                </a:solidFill>
                <a:effectLst/>
                <a:ea typeface="Times New Roman" panose="02020603050405020304" pitchFamily="18" charset="0"/>
                <a:hlinkClick r:id="rId3"/>
              </a:rPr>
              <a:t>1858</a:t>
            </a:r>
            <a:r>
              <a:rPr lang="en-US" dirty="0">
                <a:effectLst/>
                <a:ea typeface="Times New Roman" panose="02020603050405020304" pitchFamily="18" charset="0"/>
              </a:rPr>
              <a:t>]. On the microscopical structure of crystals, indicating the Origin of Minerals and Rocks.  </a:t>
            </a:r>
            <a:r>
              <a:rPr lang="en-US" i="1" dirty="0">
                <a:effectLst/>
                <a:ea typeface="Times New Roman" panose="02020603050405020304" pitchFamily="18" charset="0"/>
              </a:rPr>
              <a:t>Quarterly Journal of the Geological Society</a:t>
            </a:r>
            <a:r>
              <a:rPr lang="en-US" dirty="0">
                <a:effectLst/>
                <a:ea typeface="Times New Roman" panose="02020603050405020304" pitchFamily="18" charset="0"/>
              </a:rPr>
              <a:t> 14, 453</a:t>
            </a:r>
            <a:r>
              <a:rPr lang="en-US" b="1" dirty="0">
                <a:effectLst/>
                <a:ea typeface="Times New Roman" panose="02020603050405020304" pitchFamily="18" charset="0"/>
              </a:rPr>
              <a:t>-</a:t>
            </a:r>
            <a:r>
              <a:rPr lang="en-US" dirty="0">
                <a:effectLst/>
                <a:ea typeface="Times New Roman" panose="02020603050405020304" pitchFamily="18" charset="0"/>
              </a:rPr>
              <a:t>500.</a:t>
            </a:r>
          </a:p>
          <a:p>
            <a:pPr marL="227965" indent="0">
              <a:lnSpc>
                <a:spcPct val="120000"/>
              </a:lnSpc>
              <a:buNone/>
            </a:pPr>
            <a:r>
              <a:rPr lang="en-US" sz="2800" dirty="0">
                <a:solidFill>
                  <a:srgbClr val="000000"/>
                </a:solidFill>
                <a:effectLst/>
                <a:ea typeface="Times New Roman" panose="02020603050405020304" pitchFamily="18" charset="0"/>
              </a:rPr>
              <a:t>Wooldridge et al. [2019]. </a:t>
            </a:r>
            <a:r>
              <a:rPr lang="en-GB" sz="2800" dirty="0">
                <a:solidFill>
                  <a:srgbClr val="000000"/>
                </a:solidFill>
                <a:effectLst/>
                <a:ea typeface="Times New Roman" panose="02020603050405020304" pitchFamily="18" charset="0"/>
              </a:rPr>
              <a:t>How to quantify clay-coat grain coverage in modern and ancient sediments.  Journal of Sedimentary Research, v. 89, 135–146</a:t>
            </a:r>
            <a:endParaRPr lang="en-US" sz="2800" dirty="0">
              <a:solidFill>
                <a:srgbClr val="000000"/>
              </a:solidFill>
              <a:effectLst/>
              <a:ea typeface="Times New Roman" panose="02020603050405020304" pitchFamily="18" charset="0"/>
            </a:endParaRPr>
          </a:p>
          <a:p>
            <a:pPr marL="227965" indent="0">
              <a:lnSpc>
                <a:spcPct val="120000"/>
              </a:lnSpc>
              <a:buNone/>
            </a:pPr>
            <a:r>
              <a:rPr lang="en-GB" sz="2800" dirty="0"/>
              <a:t>He Liu </a:t>
            </a:r>
            <a:r>
              <a:rPr lang="en-GB" sz="2800" i="1" dirty="0"/>
              <a:t>et al </a:t>
            </a:r>
            <a:r>
              <a:rPr lang="en-GB" sz="2800" dirty="0"/>
              <a:t> [2022]. Rock thin-section analysis and identification based on artificial intelligent technique.</a:t>
            </a:r>
            <a:br>
              <a:rPr lang="en-GB" sz="2800" dirty="0"/>
            </a:br>
            <a:r>
              <a:rPr lang="pt-BR" sz="2900" i="1" dirty="0"/>
              <a:t>Petroleum Science </a:t>
            </a:r>
            <a:r>
              <a:rPr lang="pt-BR" sz="2900" dirty="0"/>
              <a:t>19, 1605-1621</a:t>
            </a:r>
            <a:endParaRPr lang="en-GB" sz="2900" dirty="0"/>
          </a:p>
        </p:txBody>
      </p:sp>
      <p:sp>
        <p:nvSpPr>
          <p:cNvPr id="4" name="Rectangle 2">
            <a:extLst>
              <a:ext uri="{FF2B5EF4-FFF2-40B4-BE49-F238E27FC236}">
                <a16:creationId xmlns:a16="http://schemas.microsoft.com/office/drawing/2014/main" id="{DCEDBC7C-66BE-7AAC-08FF-1B63D4C7058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16202388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A4908BF-D79C-516D-DAE9-C29979459BEA}"/>
              </a:ext>
            </a:extLst>
          </p:cNvPr>
          <p:cNvGraphicFramePr>
            <a:graphicFrameLocks noGrp="1" noChangeAspect="1"/>
          </p:cNvGraphicFramePr>
          <p:nvPr>
            <p:ph idx="1"/>
            <p:extLst>
              <p:ext uri="{D42A27DB-BD31-4B8C-83A1-F6EECF244321}">
                <p14:modId xmlns:p14="http://schemas.microsoft.com/office/powerpoint/2010/main" val="1433629695"/>
              </p:ext>
            </p:extLst>
          </p:nvPr>
        </p:nvGraphicFramePr>
        <p:xfrm>
          <a:off x="1524000" y="793"/>
          <a:ext cx="9144000" cy="6857207"/>
        </p:xfrm>
        <a:graphic>
          <a:graphicData uri="http://schemas.openxmlformats.org/presentationml/2006/ole">
            <mc:AlternateContent xmlns:mc="http://schemas.openxmlformats.org/markup-compatibility/2006">
              <mc:Choice xmlns:v="urn:schemas-microsoft-com:vml" Requires="v">
                <p:oleObj name="Slide" r:id="rId2" imgW="4570378" imgH="3427533" progId="PowerPoint.Slide.12">
                  <p:embed/>
                </p:oleObj>
              </mc:Choice>
              <mc:Fallback>
                <p:oleObj name="Slide" r:id="rId2" imgW="4570378" imgH="3427533" progId="PowerPoint.Slide.12">
                  <p:embed/>
                  <p:pic>
                    <p:nvPicPr>
                      <p:cNvPr id="5" name="Object 4">
                        <a:extLst>
                          <a:ext uri="{FF2B5EF4-FFF2-40B4-BE49-F238E27FC236}">
                            <a16:creationId xmlns:a16="http://schemas.microsoft.com/office/drawing/2014/main" id="{4A4908BF-D79C-516D-DAE9-C29979459B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93"/>
                        <a:ext cx="9144000" cy="6857207"/>
                      </a:xfrm>
                      <a:prstGeom prst="rect">
                        <a:avLst/>
                      </a:prstGeom>
                      <a:noFill/>
                    </p:spPr>
                  </p:pic>
                </p:oleObj>
              </mc:Fallback>
            </mc:AlternateContent>
          </a:graphicData>
        </a:graphic>
      </p:graphicFrame>
    </p:spTree>
    <p:extLst>
      <p:ext uri="{BB962C8B-B14F-4D97-AF65-F5344CB8AC3E}">
        <p14:creationId xmlns:p14="http://schemas.microsoft.com/office/powerpoint/2010/main" val="280300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BA30B-131D-7DED-6F82-585715CEA774}"/>
              </a:ext>
            </a:extLst>
          </p:cNvPr>
          <p:cNvSpPr>
            <a:spLocks noGrp="1"/>
          </p:cNvSpPr>
          <p:nvPr>
            <p:ph type="title"/>
          </p:nvPr>
        </p:nvSpPr>
        <p:spPr>
          <a:xfrm>
            <a:off x="252483" y="215000"/>
            <a:ext cx="11687033" cy="1325563"/>
          </a:xfrm>
        </p:spPr>
        <p:txBody>
          <a:bodyPr/>
          <a:lstStyle/>
          <a:p>
            <a:r>
              <a:rPr lang="en-GB" dirty="0"/>
              <a:t>The Polarising Microscope: External Developments</a:t>
            </a:r>
          </a:p>
        </p:txBody>
      </p:sp>
      <p:sp>
        <p:nvSpPr>
          <p:cNvPr id="3" name="Content Placeholder 2">
            <a:extLst>
              <a:ext uri="{FF2B5EF4-FFF2-40B4-BE49-F238E27FC236}">
                <a16:creationId xmlns:a16="http://schemas.microsoft.com/office/drawing/2014/main" id="{CE893398-EDC2-F016-0768-E921F6F21A33}"/>
              </a:ext>
            </a:extLst>
          </p:cNvPr>
          <p:cNvSpPr>
            <a:spLocks noGrp="1"/>
          </p:cNvSpPr>
          <p:nvPr>
            <p:ph idx="1"/>
          </p:nvPr>
        </p:nvSpPr>
        <p:spPr/>
        <p:txBody>
          <a:bodyPr>
            <a:normAutofit/>
          </a:bodyPr>
          <a:lstStyle/>
          <a:p>
            <a:r>
              <a:rPr lang="en-GB" sz="3200" dirty="0">
                <a:cs typeface="Times New Roman" panose="02020603050405020304" pitchFamily="18" charset="0"/>
              </a:rPr>
              <a:t>Image capture: Cameras</a:t>
            </a:r>
          </a:p>
          <a:p>
            <a:pPr lvl="1"/>
            <a:r>
              <a:rPr lang="en-GB" sz="2800" dirty="0">
                <a:cs typeface="Times New Roman" panose="02020603050405020304" pitchFamily="18" charset="0"/>
              </a:rPr>
              <a:t>Analogue cameras with film</a:t>
            </a:r>
          </a:p>
          <a:p>
            <a:pPr lvl="1"/>
            <a:r>
              <a:rPr lang="en-GB" sz="2800" dirty="0">
                <a:cs typeface="Times New Roman" panose="02020603050405020304" pitchFamily="18" charset="0"/>
              </a:rPr>
              <a:t> Analogue cameras with a frame-grabber card</a:t>
            </a:r>
          </a:p>
          <a:p>
            <a:pPr lvl="1"/>
            <a:r>
              <a:rPr lang="en-GB" sz="2800" dirty="0">
                <a:cs typeface="Times New Roman" panose="02020603050405020304" pitchFamily="18" charset="0"/>
              </a:rPr>
              <a:t>Digital cameras:</a:t>
            </a:r>
          </a:p>
          <a:p>
            <a:pPr lvl="2"/>
            <a:r>
              <a:rPr lang="en-GB" sz="2400" dirty="0">
                <a:cs typeface="Times New Roman" panose="02020603050405020304" pitchFamily="18" charset="0"/>
              </a:rPr>
              <a:t>charge-coupled device (CCD)</a:t>
            </a:r>
          </a:p>
          <a:p>
            <a:pPr lvl="2"/>
            <a:r>
              <a:rPr lang="en-GB" sz="2400" dirty="0">
                <a:cs typeface="Times New Roman" panose="02020603050405020304" pitchFamily="18" charset="0"/>
              </a:rPr>
              <a:t>complementary metal oxide sensor (CMOS)</a:t>
            </a:r>
          </a:p>
          <a:p>
            <a:pPr lvl="2"/>
            <a:r>
              <a:rPr lang="en-GB" sz="2400" dirty="0">
                <a:cs typeface="Times New Roman" panose="02020603050405020304" pitchFamily="18" charset="0"/>
              </a:rPr>
              <a:t>scientific CMOS (sCMOS) sensors.</a:t>
            </a:r>
          </a:p>
          <a:p>
            <a:r>
              <a:rPr lang="en-GB" sz="3200" dirty="0">
                <a:cs typeface="Times New Roman" panose="02020603050405020304" pitchFamily="18" charset="0"/>
              </a:rPr>
              <a:t>Image stitching</a:t>
            </a:r>
          </a:p>
        </p:txBody>
      </p:sp>
    </p:spTree>
    <p:extLst>
      <p:ext uri="{BB962C8B-B14F-4D97-AF65-F5344CB8AC3E}">
        <p14:creationId xmlns:p14="http://schemas.microsoft.com/office/powerpoint/2010/main" val="678829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92E5B-E2CF-3677-C159-2D6982A65F7A}"/>
              </a:ext>
            </a:extLst>
          </p:cNvPr>
          <p:cNvSpPr>
            <a:spLocks noGrp="1"/>
          </p:cNvSpPr>
          <p:nvPr>
            <p:ph type="title"/>
          </p:nvPr>
        </p:nvSpPr>
        <p:spPr/>
        <p:txBody>
          <a:bodyPr/>
          <a:lstStyle/>
          <a:p>
            <a:r>
              <a:rPr lang="en-GB" dirty="0"/>
              <a:t>Technical Issues and Limitations</a:t>
            </a:r>
          </a:p>
        </p:txBody>
      </p:sp>
      <p:sp>
        <p:nvSpPr>
          <p:cNvPr id="3" name="Content Placeholder 2">
            <a:extLst>
              <a:ext uri="{FF2B5EF4-FFF2-40B4-BE49-F238E27FC236}">
                <a16:creationId xmlns:a16="http://schemas.microsoft.com/office/drawing/2014/main" id="{70A97C07-1E95-5CEC-2829-47B47079BF6A}"/>
              </a:ext>
            </a:extLst>
          </p:cNvPr>
          <p:cNvSpPr>
            <a:spLocks noGrp="1"/>
          </p:cNvSpPr>
          <p:nvPr>
            <p:ph idx="1"/>
          </p:nvPr>
        </p:nvSpPr>
        <p:spPr/>
        <p:txBody>
          <a:bodyPr/>
          <a:lstStyle/>
          <a:p>
            <a:r>
              <a:rPr lang="en-GB" sz="3200" dirty="0"/>
              <a:t>Image Quality:</a:t>
            </a:r>
          </a:p>
          <a:p>
            <a:pPr lvl="1"/>
            <a:r>
              <a:rPr lang="en-GB" sz="2800" dirty="0"/>
              <a:t>Dynamic Range</a:t>
            </a:r>
          </a:p>
          <a:p>
            <a:pPr lvl="1"/>
            <a:r>
              <a:rPr lang="en-GB" sz="2800" dirty="0"/>
              <a:t>Oversaturation</a:t>
            </a:r>
          </a:p>
          <a:p>
            <a:pPr lvl="1"/>
            <a:r>
              <a:rPr lang="en-GB" sz="2800" dirty="0"/>
              <a:t>White balance</a:t>
            </a:r>
          </a:p>
          <a:p>
            <a:pPr lvl="1"/>
            <a:r>
              <a:rPr lang="en-GB" sz="2800" dirty="0"/>
              <a:t>Shading</a:t>
            </a:r>
          </a:p>
          <a:p>
            <a:pPr lvl="1"/>
            <a:r>
              <a:rPr lang="en-GB" sz="2800" dirty="0"/>
              <a:t>Lens distortion</a:t>
            </a:r>
          </a:p>
          <a:p>
            <a:r>
              <a:rPr lang="en-GB" sz="3200" dirty="0"/>
              <a:t>Image Registration:</a:t>
            </a:r>
          </a:p>
          <a:p>
            <a:pPr lvl="1"/>
            <a:r>
              <a:rPr lang="en-GB" sz="2800" dirty="0"/>
              <a:t>Sample stage drift</a:t>
            </a:r>
          </a:p>
        </p:txBody>
      </p:sp>
    </p:spTree>
    <p:extLst>
      <p:ext uri="{BB962C8B-B14F-4D97-AF65-F5344CB8AC3E}">
        <p14:creationId xmlns:p14="http://schemas.microsoft.com/office/powerpoint/2010/main" val="1145010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0EAEC-1E87-8856-6075-74054BBA3A9F}"/>
              </a:ext>
            </a:extLst>
          </p:cNvPr>
          <p:cNvSpPr>
            <a:spLocks noGrp="1"/>
          </p:cNvSpPr>
          <p:nvPr>
            <p:ph type="title"/>
          </p:nvPr>
        </p:nvSpPr>
        <p:spPr/>
        <p:txBody>
          <a:bodyPr/>
          <a:lstStyle/>
          <a:p>
            <a:r>
              <a:rPr lang="en-GB" dirty="0"/>
              <a:t>Dynamic Range</a:t>
            </a:r>
          </a:p>
        </p:txBody>
      </p:sp>
      <p:sp>
        <p:nvSpPr>
          <p:cNvPr id="3" name="Content Placeholder 2">
            <a:extLst>
              <a:ext uri="{FF2B5EF4-FFF2-40B4-BE49-F238E27FC236}">
                <a16:creationId xmlns:a16="http://schemas.microsoft.com/office/drawing/2014/main" id="{6C382EAF-7E2C-7458-31CB-B53F7C4EDEFE}"/>
              </a:ext>
            </a:extLst>
          </p:cNvPr>
          <p:cNvSpPr>
            <a:spLocks noGrp="1"/>
          </p:cNvSpPr>
          <p:nvPr>
            <p:ph idx="1"/>
          </p:nvPr>
        </p:nvSpPr>
        <p:spPr/>
        <p:txBody>
          <a:bodyPr/>
          <a:lstStyle/>
          <a:p>
            <a:pPr marL="0" indent="0">
              <a:buNone/>
            </a:pPr>
            <a:r>
              <a:rPr lang="en-US" dirty="0">
                <a:latin typeface="Times New Roman" panose="02020603050405020304" pitchFamily="18" charset="0"/>
                <a:cs typeface="Times New Roman" panose="02020603050405020304" pitchFamily="18" charset="0"/>
              </a:rPr>
              <a:t>Quantitative image analysis requires images to be recorded over a large dynamic range (Beckers et al., 1994). This is a big challenge for photography of rock thin sections, which can contain collections of minerals with very different optical properties, ranging from colourless perfectly transparent, vividly coloured and variably transparent and opaque but variably reflective. Obtaining digital images of thin sections that truthfully reflect these properties is difficult, particularly when imaging entire 50x25 mm slides, where minerals may be very heterogeneously distributed.</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9915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F281B-4A97-01B8-9D0D-7B50B42EE179}"/>
              </a:ext>
            </a:extLst>
          </p:cNvPr>
          <p:cNvSpPr>
            <a:spLocks noGrp="1"/>
          </p:cNvSpPr>
          <p:nvPr>
            <p:ph type="title"/>
          </p:nvPr>
        </p:nvSpPr>
        <p:spPr/>
        <p:txBody>
          <a:bodyPr/>
          <a:lstStyle/>
          <a:p>
            <a:r>
              <a:rPr lang="en-GB" dirty="0"/>
              <a:t>Oversaturation</a:t>
            </a:r>
          </a:p>
        </p:txBody>
      </p:sp>
      <p:sp>
        <p:nvSpPr>
          <p:cNvPr id="3" name="Content Placeholder 2">
            <a:extLst>
              <a:ext uri="{FF2B5EF4-FFF2-40B4-BE49-F238E27FC236}">
                <a16:creationId xmlns:a16="http://schemas.microsoft.com/office/drawing/2014/main" id="{0850265A-27A4-C33A-9C63-ED0AE4B24370}"/>
              </a:ext>
            </a:extLst>
          </p:cNvPr>
          <p:cNvSpPr>
            <a:spLocks noGrp="1"/>
          </p:cNvSpPr>
          <p:nvPr>
            <p:ph idx="1"/>
          </p:nvPr>
        </p:nvSpPr>
        <p:spPr/>
        <p:txBody>
          <a:bodyPr>
            <a:normAutofit/>
          </a:bodyPr>
          <a:lstStyle/>
          <a:p>
            <a:pPr marL="0" indent="0">
              <a:buNone/>
            </a:pPr>
            <a:r>
              <a:rPr lang="en-US" dirty="0"/>
              <a:t>Oversaturation is a common artefact in geological slide scanning that could quite readily be avoided with better training. </a:t>
            </a:r>
          </a:p>
          <a:p>
            <a:pPr marL="0" indent="0">
              <a:buNone/>
            </a:pPr>
            <a:r>
              <a:rPr lang="en-US" dirty="0"/>
              <a:t>Oversaturated areas tend to concentrate in whiter minerals or around grain boundaries where there are significant grain relief differences projecting towards neighbouring grains of similar intensities (e.g., chalcopyrite around pyrite). </a:t>
            </a:r>
            <a:endParaRPr lang="en-GB" dirty="0"/>
          </a:p>
        </p:txBody>
      </p:sp>
    </p:spTree>
    <p:extLst>
      <p:ext uri="{BB962C8B-B14F-4D97-AF65-F5344CB8AC3E}">
        <p14:creationId xmlns:p14="http://schemas.microsoft.com/office/powerpoint/2010/main" val="3285701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0F41B-6FF1-4DBC-753D-CAF960108DB3}"/>
              </a:ext>
            </a:extLst>
          </p:cNvPr>
          <p:cNvSpPr>
            <a:spLocks noGrp="1"/>
          </p:cNvSpPr>
          <p:nvPr>
            <p:ph type="title"/>
          </p:nvPr>
        </p:nvSpPr>
        <p:spPr/>
        <p:txBody>
          <a:bodyPr/>
          <a:lstStyle/>
          <a:p>
            <a:r>
              <a:rPr lang="en-GB" dirty="0"/>
              <a:t>White balance	</a:t>
            </a:r>
          </a:p>
        </p:txBody>
      </p:sp>
      <p:sp>
        <p:nvSpPr>
          <p:cNvPr id="3" name="Content Placeholder 2">
            <a:extLst>
              <a:ext uri="{FF2B5EF4-FFF2-40B4-BE49-F238E27FC236}">
                <a16:creationId xmlns:a16="http://schemas.microsoft.com/office/drawing/2014/main" id="{69BBC85A-D3D9-277B-D86D-BBF13B17C3DF}"/>
              </a:ext>
            </a:extLst>
          </p:cNvPr>
          <p:cNvSpPr>
            <a:spLocks noGrp="1"/>
          </p:cNvSpPr>
          <p:nvPr>
            <p:ph idx="1"/>
          </p:nvPr>
        </p:nvSpPr>
        <p:spPr/>
        <p:txBody>
          <a:bodyPr/>
          <a:lstStyle/>
          <a:p>
            <a:pPr marL="0" indent="0">
              <a:buNone/>
            </a:pPr>
            <a:r>
              <a:rPr lang="en-US" dirty="0"/>
              <a:t>Human perception automatically adjusts colours for different lighting situations by referencing neutral colour objects. In digital cameras this work needs to be done with a white balance correction with respect to a selected illuminated object of a neutral-coloured scene. </a:t>
            </a:r>
            <a:endParaRPr lang="en-GB" dirty="0"/>
          </a:p>
        </p:txBody>
      </p:sp>
    </p:spTree>
    <p:extLst>
      <p:ext uri="{BB962C8B-B14F-4D97-AF65-F5344CB8AC3E}">
        <p14:creationId xmlns:p14="http://schemas.microsoft.com/office/powerpoint/2010/main" val="17816226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673</TotalTime>
  <Words>4356</Words>
  <Application>Microsoft Office PowerPoint</Application>
  <PresentationFormat>Widescreen</PresentationFormat>
  <Paragraphs>202</Paragraphs>
  <Slides>49</Slides>
  <Notes>8</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7" baseType="lpstr">
      <vt:lpstr>Arial</vt:lpstr>
      <vt:lpstr>Calibri</vt:lpstr>
      <vt:lpstr>Calibri Light</vt:lpstr>
      <vt:lpstr>Linux Libertine</vt:lpstr>
      <vt:lpstr>MyriadBold</vt:lpstr>
      <vt:lpstr>Times New Roman</vt:lpstr>
      <vt:lpstr>Office Theme</vt:lpstr>
      <vt:lpstr>Microsoft PowerPoint Slide</vt:lpstr>
      <vt:lpstr>The Rise of The Scanners:  From Polars to Pixels:</vt:lpstr>
      <vt:lpstr>Introduction and Scope of Talk</vt:lpstr>
      <vt:lpstr>Introduction and Scope of Talk</vt:lpstr>
      <vt:lpstr>The Polarising Microscope</vt:lpstr>
      <vt:lpstr>The Polarising Microscope: External Developments</vt:lpstr>
      <vt:lpstr>Technical Issues and Limitations</vt:lpstr>
      <vt:lpstr>Dynamic Range</vt:lpstr>
      <vt:lpstr>Oversaturation</vt:lpstr>
      <vt:lpstr>White balance </vt:lpstr>
      <vt:lpstr>Shading</vt:lpstr>
      <vt:lpstr>Lens distortion</vt:lpstr>
      <vt:lpstr>Image Capture Issues: Example</vt:lpstr>
      <vt:lpstr>Sample stage drift</vt:lpstr>
      <vt:lpstr>PowerPoint Presentation</vt:lpstr>
      <vt:lpstr>Semi-automatic Evaluation of Data</vt:lpstr>
      <vt:lpstr>Semi-automatic Evaluation of Data</vt:lpstr>
      <vt:lpstr>Image Registration</vt:lpstr>
      <vt:lpstr>Image Registration</vt:lpstr>
      <vt:lpstr>Image Registration</vt:lpstr>
      <vt:lpstr>Digital Microscopes (Wikipedia)</vt:lpstr>
      <vt:lpstr>Scanners</vt:lpstr>
      <vt:lpstr>Stage Rotation</vt:lpstr>
      <vt:lpstr>Scanners</vt:lpstr>
      <vt:lpstr>Glissando POL</vt:lpstr>
      <vt:lpstr>Glissando POL</vt:lpstr>
      <vt:lpstr>Zeiss CZI (Carl Zeiss Image file)</vt:lpstr>
      <vt:lpstr>Zeiss CZI (Carl Zeiss Image file)</vt:lpstr>
      <vt:lpstr>Zeiss CZI (Carl Zeiss Image file)</vt:lpstr>
      <vt:lpstr>The Polarising Microscope: What it does</vt:lpstr>
      <vt:lpstr>PowerPoint Presentation</vt:lpstr>
      <vt:lpstr>PowerPoint Presentation</vt:lpstr>
      <vt:lpstr>PowerPoint Presentation</vt:lpstr>
      <vt:lpstr>The Polarising Scanner: What it does</vt:lpstr>
      <vt:lpstr>The Polarising Scanner: What it adds</vt:lpstr>
      <vt:lpstr>Rock thin-section analysis and identification based on artificial intelligent technique He Liu et al, PetroChina Research Institute of Petroleum Exploration &amp; Development</vt:lpstr>
      <vt:lpstr>Whole Slide versus Single Field of View</vt:lpstr>
      <vt:lpstr>Whole Slide versus Single Field of View</vt:lpstr>
      <vt:lpstr>The Polarising Scanner: Current Limitations</vt:lpstr>
      <vt:lpstr>Scanner versus Semi-automatic Mosaic: 1</vt:lpstr>
      <vt:lpstr>Scanner versus Semi-automatic Mosaic: 2</vt:lpstr>
      <vt:lpstr>Scanner versus Semi-automatic Mosaic: 2</vt:lpstr>
      <vt:lpstr>Even this crude categorisation (He Liu et al) would have required a large training set:</vt:lpstr>
      <vt:lpstr>PowerPoint Presentation</vt:lpstr>
      <vt:lpstr>The Polarising Scanner, Current Limitations: Sharing Images for Analysis</vt:lpstr>
      <vt:lpstr>The Polarising Scanner, Current Limitations: Sharing Images Captured by Different Means</vt:lpstr>
      <vt:lpstr>Conclusions: 1</vt:lpstr>
      <vt:lpstr>Conclusions / Discussion: 2</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Barrie Wells</dc:creator>
  <cp:lastModifiedBy>Barrie Wells</cp:lastModifiedBy>
  <cp:revision>31</cp:revision>
  <dcterms:created xsi:type="dcterms:W3CDTF">2025-02-15T18:35:19Z</dcterms:created>
  <dcterms:modified xsi:type="dcterms:W3CDTF">2025-02-19T14:34:14Z</dcterms:modified>
</cp:coreProperties>
</file>